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59" r:id="rId4"/>
    <p:sldId id="262" r:id="rId5"/>
    <p:sldId id="265" r:id="rId6"/>
    <p:sldId id="266" r:id="rId7"/>
    <p:sldId id="267" r:id="rId8"/>
    <p:sldId id="272" r:id="rId9"/>
    <p:sldId id="270" r:id="rId10"/>
    <p:sldId id="269" r:id="rId11"/>
    <p:sldId id="282" r:id="rId12"/>
    <p:sldId id="273" r:id="rId13"/>
    <p:sldId id="279" r:id="rId14"/>
    <p:sldId id="281" r:id="rId15"/>
    <p:sldId id="278" r:id="rId16"/>
    <p:sldId id="268" r:id="rId17"/>
    <p:sldId id="286" r:id="rId18"/>
    <p:sldId id="285" r:id="rId19"/>
    <p:sldId id="283" r:id="rId20"/>
    <p:sldId id="275" r:id="rId21"/>
    <p:sldId id="284" r:id="rId22"/>
    <p:sldId id="287" r:id="rId23"/>
    <p:sldId id="289" r:id="rId24"/>
    <p:sldId id="290" r:id="rId25"/>
    <p:sldId id="291" r:id="rId26"/>
    <p:sldId id="292" r:id="rId27"/>
    <p:sldId id="293" r:id="rId28"/>
    <p:sldId id="274" r:id="rId29"/>
    <p:sldId id="288" r:id="rId3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C338F-BEB5-EC02-4B3F-8DC022E49993}" v="4" dt="2025-07-21T03:37:23.937"/>
    <p1510:client id="{4EFBAB33-4D56-DA1E-FCE3-B50D1F7CF755}" v="14" dt="2025-07-21T17:01:04.375"/>
  </p1510:revLst>
</p1510:revInfo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tenantanon#e673c1d9-185c-4ef6-9e5c-272ff0fefc30::" providerId="AD" clId="Web-{7E48058E-C791-D1BE-6C0D-5BCFBD698838}"/>
    <pc:docChg chg="modSld">
      <pc:chgData name="Guest User" userId="S::urn:spo:tenantanon#e673c1d9-185c-4ef6-9e5c-272ff0fefc30::" providerId="AD" clId="Web-{7E48058E-C791-D1BE-6C0D-5BCFBD698838}" dt="2025-07-19T01:10:20.361" v="1" actId="1076"/>
      <pc:docMkLst>
        <pc:docMk/>
      </pc:docMkLst>
      <pc:sldChg chg="modSp">
        <pc:chgData name="Guest User" userId="S::urn:spo:tenantanon#e673c1d9-185c-4ef6-9e5c-272ff0fefc30::" providerId="AD" clId="Web-{7E48058E-C791-D1BE-6C0D-5BCFBD698838}" dt="2025-07-19T01:10:20.361" v="1" actId="1076"/>
        <pc:sldMkLst>
          <pc:docMk/>
          <pc:sldMk cId="2948783150" sldId="264"/>
        </pc:sldMkLst>
        <pc:picChg chg="mod">
          <ac:chgData name="Guest User" userId="S::urn:spo:tenantanon#e673c1d9-185c-4ef6-9e5c-272ff0fefc30::" providerId="AD" clId="Web-{7E48058E-C791-D1BE-6C0D-5BCFBD698838}" dt="2025-07-19T01:10:20.361" v="1" actId="1076"/>
          <ac:picMkLst>
            <pc:docMk/>
            <pc:sldMk cId="2948783150" sldId="264"/>
            <ac:picMk id="5" creationId="{D725FE77-BDD2-E3F2-D385-253AB3AFDB44}"/>
          </ac:picMkLst>
        </pc:picChg>
      </pc:sldChg>
    </pc:docChg>
  </pc:docChgLst>
  <pc:docChgLst>
    <pc:chgData name="Guest User" userId="S::urn:spo:tenantanon#e673c1d9-185c-4ef6-9e5c-272ff0fefc30::" providerId="AD" clId="Web-{0FFC338F-BEB5-EC02-4B3F-8DC022E49993}"/>
    <pc:docChg chg="modSld">
      <pc:chgData name="Guest User" userId="S::urn:spo:tenantanon#e673c1d9-185c-4ef6-9e5c-272ff0fefc30::" providerId="AD" clId="Web-{0FFC338F-BEB5-EC02-4B3F-8DC022E49993}" dt="2025-07-21T03:37:23.937" v="3" actId="1076"/>
      <pc:docMkLst>
        <pc:docMk/>
      </pc:docMkLst>
      <pc:sldChg chg="modSp">
        <pc:chgData name="Guest User" userId="S::urn:spo:tenantanon#e673c1d9-185c-4ef6-9e5c-272ff0fefc30::" providerId="AD" clId="Web-{0FFC338F-BEB5-EC02-4B3F-8DC022E49993}" dt="2025-07-21T03:37:23.937" v="3" actId="1076"/>
        <pc:sldMkLst>
          <pc:docMk/>
          <pc:sldMk cId="601831861" sldId="256"/>
        </pc:sldMkLst>
        <pc:picChg chg="mod">
          <ac:chgData name="Guest User" userId="S::urn:spo:tenantanon#e673c1d9-185c-4ef6-9e5c-272ff0fefc30::" providerId="AD" clId="Web-{0FFC338F-BEB5-EC02-4B3F-8DC022E49993}" dt="2025-07-21T03:37:23.937" v="3" actId="1076"/>
          <ac:picMkLst>
            <pc:docMk/>
            <pc:sldMk cId="601831861" sldId="256"/>
            <ac:picMk id="4" creationId="{F073BEC9-55C8-F002-C672-33D6B53215BB}"/>
          </ac:picMkLst>
        </pc:picChg>
      </pc:sldChg>
      <pc:sldChg chg="modSp">
        <pc:chgData name="Guest User" userId="S::urn:spo:tenantanon#e673c1d9-185c-4ef6-9e5c-272ff0fefc30::" providerId="AD" clId="Web-{0FFC338F-BEB5-EC02-4B3F-8DC022E49993}" dt="2025-07-21T03:37:17.281" v="1" actId="1076"/>
        <pc:sldMkLst>
          <pc:docMk/>
          <pc:sldMk cId="2948783150" sldId="264"/>
        </pc:sldMkLst>
        <pc:picChg chg="mod">
          <ac:chgData name="Guest User" userId="S::urn:spo:tenantanon#e673c1d9-185c-4ef6-9e5c-272ff0fefc30::" providerId="AD" clId="Web-{0FFC338F-BEB5-EC02-4B3F-8DC022E49993}" dt="2025-07-21T03:37:17.281" v="1" actId="1076"/>
          <ac:picMkLst>
            <pc:docMk/>
            <pc:sldMk cId="2948783150" sldId="264"/>
            <ac:picMk id="10" creationId="{594EA579-14D0-7BBD-8746-3249FC2DEEA0}"/>
          </ac:picMkLst>
        </pc:picChg>
      </pc:sldChg>
    </pc:docChg>
  </pc:docChgLst>
  <pc:docChgLst>
    <pc:chgData name="Usuario invitado" userId="S::urn:spo:tenantanon#e673c1d9-185c-4ef6-9e5c-272ff0fefc30::" providerId="AD" clId="Web-{E47F1B48-4BD0-D27E-3C52-4520E15218E6}"/>
    <pc:docChg chg="modSld">
      <pc:chgData name="Usuario invitado" userId="S::urn:spo:tenantanon#e673c1d9-185c-4ef6-9e5c-272ff0fefc30::" providerId="AD" clId="Web-{E47F1B48-4BD0-D27E-3C52-4520E15218E6}" dt="2025-07-19T02:49:12.062" v="3" actId="1076"/>
      <pc:docMkLst>
        <pc:docMk/>
      </pc:docMkLst>
      <pc:sldChg chg="modSp">
        <pc:chgData name="Usuario invitado" userId="S::urn:spo:tenantanon#e673c1d9-185c-4ef6-9e5c-272ff0fefc30::" providerId="AD" clId="Web-{E47F1B48-4BD0-D27E-3C52-4520E15218E6}" dt="2025-07-19T02:49:12.062" v="3" actId="1076"/>
        <pc:sldMkLst>
          <pc:docMk/>
          <pc:sldMk cId="1202151749" sldId="265"/>
        </pc:sldMkLst>
        <pc:picChg chg="mod">
          <ac:chgData name="Usuario invitado" userId="S::urn:spo:tenantanon#e673c1d9-185c-4ef6-9e5c-272ff0fefc30::" providerId="AD" clId="Web-{E47F1B48-4BD0-D27E-3C52-4520E15218E6}" dt="2025-07-19T02:49:12.062" v="3" actId="1076"/>
          <ac:picMkLst>
            <pc:docMk/>
            <pc:sldMk cId="1202151749" sldId="265"/>
            <ac:picMk id="7170" creationId="{F22AECFF-6AB8-4252-A5B7-65259751FED7}"/>
          </ac:picMkLst>
        </pc:picChg>
      </pc:sldChg>
      <pc:sldChg chg="modSp">
        <pc:chgData name="Usuario invitado" userId="S::urn:spo:tenantanon#e673c1d9-185c-4ef6-9e5c-272ff0fefc30::" providerId="AD" clId="Web-{E47F1B48-4BD0-D27E-3C52-4520E15218E6}" dt="2025-07-19T02:39:24.260" v="1" actId="1076"/>
        <pc:sldMkLst>
          <pc:docMk/>
          <pc:sldMk cId="489688797" sldId="287"/>
        </pc:sldMkLst>
        <pc:spChg chg="mod">
          <ac:chgData name="Usuario invitado" userId="S::urn:spo:tenantanon#e673c1d9-185c-4ef6-9e5c-272ff0fefc30::" providerId="AD" clId="Web-{E47F1B48-4BD0-D27E-3C52-4520E15218E6}" dt="2025-07-19T02:39:24.260" v="1" actId="1076"/>
          <ac:spMkLst>
            <pc:docMk/>
            <pc:sldMk cId="489688797" sldId="287"/>
            <ac:spMk id="10" creationId="{D83C2614-1041-4421-BDCB-129EFE783B19}"/>
          </ac:spMkLst>
        </pc:spChg>
      </pc:sldChg>
    </pc:docChg>
  </pc:docChgLst>
  <pc:docChgLst>
    <pc:chgData name="Usuario invitado" userId="S::urn:spo:tenantanon#e673c1d9-185c-4ef6-9e5c-272ff0fefc30::" providerId="AD" clId="Web-{4EFBAB33-4D56-DA1E-FCE3-B50D1F7CF755}"/>
    <pc:docChg chg="modSld">
      <pc:chgData name="Usuario invitado" userId="S::urn:spo:tenantanon#e673c1d9-185c-4ef6-9e5c-272ff0fefc30::" providerId="AD" clId="Web-{4EFBAB33-4D56-DA1E-FCE3-B50D1F7CF755}" dt="2025-07-21T16:58:47.369" v="1"/>
      <pc:docMkLst>
        <pc:docMk/>
      </pc:docMkLst>
      <pc:sldChg chg="modSp">
        <pc:chgData name="Usuario invitado" userId="S::urn:spo:tenantanon#e673c1d9-185c-4ef6-9e5c-272ff0fefc30::" providerId="AD" clId="Web-{4EFBAB33-4D56-DA1E-FCE3-B50D1F7CF755}" dt="2025-07-21T16:58:47.369" v="1"/>
        <pc:sldMkLst>
          <pc:docMk/>
          <pc:sldMk cId="866453828" sldId="283"/>
        </pc:sldMkLst>
        <pc:graphicFrameChg chg="mod modGraphic">
          <ac:chgData name="Usuario invitado" userId="S::urn:spo:tenantanon#e673c1d9-185c-4ef6-9e5c-272ff0fefc30::" providerId="AD" clId="Web-{4EFBAB33-4D56-DA1E-FCE3-B50D1F7CF755}" dt="2025-07-21T16:58:47.369" v="1"/>
          <ac:graphicFrameMkLst>
            <pc:docMk/>
            <pc:sldMk cId="866453828" sldId="283"/>
            <ac:graphicFrameMk id="5" creationId="{8ABA4F86-5EE0-4B83-A1CA-1A714D37AA4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88F3A-92F5-4C6D-9231-D2766517033E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ACE1A-F178-4AC5-BDE0-482C2B41219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65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4AAE1-22C6-4A73-8697-DF24426A1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F3203-2BE3-48F9-9E25-63A509E35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6BD733-CD51-4CA6-8356-9E5846FF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D81589-6BD3-4191-9F95-CD105504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037F09-BB99-45A0-BA44-D5681D80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05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E52C9-2234-4CC2-8E61-00278D9A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86D40C-B612-4847-8A1D-79CEE8531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10560A-15D1-4EC1-9BD3-3C0ADA77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2FF8CA-0FCB-4AAB-9541-EFF80709A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7CEAB0-FB8C-4F59-BAEA-88F8C50E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2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827BF1-2371-4E23-B548-66AB3F128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A78A3C-DBB0-47EF-B055-7951AB2A4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E6A8A-7A9A-48BA-AD4F-07F2637C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D37862-D97B-4A3C-9D20-CE326D07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E67960-528F-4FCA-A5E9-38462E4B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965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09E19-6BE1-4291-95EA-786F4AA0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5881F7-730F-4365-9F48-F4658C9F5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D6ED0D-0FBE-429A-88BD-CE665B89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50C26B-6241-47B6-A192-B79B0EB5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BB5A0A-1BA0-4527-A112-3D9A8DFB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046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877C9-311E-493D-97E7-6A078BF6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09A3DF-B452-4BFA-BB94-509496926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A42436-302A-4BFE-8C68-4C37E824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51201F-0D7A-438D-B4BD-72794E4E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234924-44DA-4886-83F4-7645FD4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764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4C5A1-ADFA-4ACF-A12E-38895ADE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7F9E6-E2FB-4232-A6CD-95E3082B3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878F1B-71D8-417A-A664-B8F468694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89DEA5-21BF-4724-BBAB-3077618E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6A8C8F-B18B-4043-ABC1-7B2D35C2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27CCC9-B2E6-42F7-B03A-6B466E5C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1677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6AE15-A7FF-4084-AA9C-6A85B02F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7FE936-04F8-47D6-9EB1-5C91A2CC0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F587FC-006A-4813-9B86-9A4B1281F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8B2E7B-D682-422C-8BEC-FD8011983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CA3C2BE-C1D7-4D8E-96FF-3945D8774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0362947-71F1-4D86-B897-BE9DC6041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522EA4-FDEF-4578-8A6B-FBD24FD69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62AD8B3-C455-48F5-85DA-68F59296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738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67B46-F56E-42BE-8243-05523193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3ADBFD-3C05-45E4-A0EC-F5336386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5DDDC6-58C9-43D3-99A4-76EFF409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258EC3-7092-4E79-93D8-A6D1FD60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571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57DBB59-2C6B-42C5-A29E-C32DC5B6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9797FF-6F5C-4A80-BA7C-58305800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A7F109-0760-40C9-A691-DD16BDD6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409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B0C16-BD10-4344-BB7D-0E335709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866640-7D59-4E75-8F55-69C7E8EF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128D7B-AAB8-4AEE-B5B0-4A7871534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3B7AD2-E5ED-432A-9DFB-0B7AC85E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5D02B-185D-4F48-9F2A-DB4FEF36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78B0E1-D7E0-41D9-A5A6-08AC4001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3139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CFBC1-41B9-4AB9-832D-B73859C5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2CD5F-8217-4FBD-AAA6-B6E11F9F2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256D14-1225-4C3C-A1CD-6972BE176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EA867D-9AAA-4A25-94D1-8D7EDA88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5F2EB7-B417-4632-8366-9E7D6858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CA426C-0BD4-4ADB-8607-43C8EC12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436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DCE25D-48C2-419E-B266-82F14E2A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73C18-AA6F-42FC-8B13-89A11F70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56C9-1449-4746-B464-A47AD33BA320}" type="datetimeFigureOut">
              <a:rPr lang="es-PE" smtClean="0"/>
              <a:t>21/07/2025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087367-DF38-49AE-A757-01804F113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7C23E-80CE-4F5A-9A07-39D01D002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52323-B345-406B-A435-BC921DBB5DB0}" type="slidenum">
              <a:rPr lang="es-PE" smtClean="0"/>
              <a:t>‹Nº›</a:t>
            </a:fld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B130A1-9941-824E-2F6B-D295C6E0E6ED}"/>
              </a:ext>
            </a:extLst>
          </p:cNvPr>
          <p:cNvSpPr txBox="1"/>
          <p:nvPr userDrawn="1"/>
        </p:nvSpPr>
        <p:spPr>
          <a:xfrm>
            <a:off x="5105400" y="43414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01345">
              <a:tabLst>
                <a:tab pos="858520" algn="l"/>
                <a:tab pos="1100455" algn="l"/>
              </a:tabLst>
            </a:pPr>
            <a:r>
              <a:rPr lang="es-PE" sz="15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Sesión 1: </a:t>
            </a:r>
            <a:r>
              <a:rPr lang="es-PE" sz="1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PE" sz="1500">
                <a:latin typeface="Calibri" panose="020F0502020204030204" pitchFamily="34" charset="0"/>
                <a:ea typeface="Calibri" panose="020F0502020204030204" pitchFamily="34" charset="0"/>
              </a:rPr>
              <a:t>Introducción al pensamiento computacional</a:t>
            </a:r>
            <a:endParaRPr lang="es-PE" sz="1500"/>
          </a:p>
        </p:txBody>
      </p:sp>
    </p:spTree>
    <p:extLst>
      <p:ext uri="{BB962C8B-B14F-4D97-AF65-F5344CB8AC3E}">
        <p14:creationId xmlns:p14="http://schemas.microsoft.com/office/powerpoint/2010/main" val="174211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ArdjZOTVy0?feature=oembed" TargetMode="External"/><Relationship Id="rId5" Type="http://schemas.openxmlformats.org/officeDocument/2006/relationships/hyperlink" Target="https://youtu.be/tArdjZOTVy0?si=NtLpfYEl402HdQeP" TargetMode="Externa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Aplicación&#10;&#10;El contenido generado por IA puede ser incorrecto.">
            <a:extLst>
              <a:ext uri="{FF2B5EF4-FFF2-40B4-BE49-F238E27FC236}">
                <a16:creationId xmlns:a16="http://schemas.microsoft.com/office/drawing/2014/main" id="{F073BEC9-55C8-F002-C672-33D6B532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1"/>
            <a:ext cx="12189368" cy="68594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C414DAD-99AA-28DF-4438-2802C06D0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827" y="2610108"/>
            <a:ext cx="7889631" cy="2605697"/>
          </a:xfrm>
        </p:spPr>
        <p:txBody>
          <a:bodyPr>
            <a:noAutofit/>
          </a:bodyPr>
          <a:lstStyle/>
          <a:p>
            <a:pPr algn="l"/>
            <a:r>
              <a:rPr lang="es-ES">
                <a:solidFill>
                  <a:srgbClr val="2E4B56"/>
                </a:solidFill>
                <a:latin typeface="Antique Olive Compact" panose="020B0904030504030204" pitchFamily="34" charset="0"/>
              </a:rPr>
              <a:t>Fabrica de programadores</a:t>
            </a:r>
            <a:br>
              <a:rPr lang="es-ES" sz="5400">
                <a:solidFill>
                  <a:srgbClr val="2E4B56"/>
                </a:solidFill>
                <a:latin typeface="Antique Olive Compact" panose="020B0904030504030204" pitchFamily="34" charset="0"/>
              </a:rPr>
            </a:br>
            <a:endParaRPr sz="5400">
              <a:solidFill>
                <a:srgbClr val="2E4B56"/>
              </a:solidFill>
              <a:latin typeface="Antique Olive Compact" panose="020B09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3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FA6FF82-BAE9-41B4-95CF-89367091490F}"/>
              </a:ext>
            </a:extLst>
          </p:cNvPr>
          <p:cNvSpPr txBox="1"/>
          <p:nvPr/>
        </p:nvSpPr>
        <p:spPr>
          <a:xfrm>
            <a:off x="943534" y="1289707"/>
            <a:ext cx="243615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6035" algn="ctr">
              <a:lnSpc>
                <a:spcPct val="107000"/>
              </a:lnSpc>
              <a:spcAft>
                <a:spcPts val="800"/>
              </a:spcAft>
              <a:buClr>
                <a:srgbClr val="5B9BD5"/>
              </a:buClr>
            </a:pPr>
            <a:r>
              <a:rPr lang="es-PE" sz="1800">
                <a:effectLst/>
                <a:ea typeface="Aptos"/>
                <a:cs typeface="Times New Roman" panose="02020603050405020304" pitchFamily="18" charset="0"/>
              </a:rPr>
              <a:t>¿Qué es programar? </a:t>
            </a:r>
            <a:endParaRPr lang="es-PE" sz="1800">
              <a:ea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85AA8D-7ECD-413D-AFE2-914186126FAE}"/>
              </a:ext>
            </a:extLst>
          </p:cNvPr>
          <p:cNvSpPr txBox="1"/>
          <p:nvPr/>
        </p:nvSpPr>
        <p:spPr>
          <a:xfrm>
            <a:off x="943534" y="1995952"/>
            <a:ext cx="45070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b="1"/>
              <a:t>E</a:t>
            </a:r>
            <a:r>
              <a:rPr lang="es-ES" sz="1600"/>
              <a:t>s el proceso de escribir instrucciones precisas y ordenadas para que una computadora realice una tarea específica.</a:t>
            </a:r>
          </a:p>
          <a:p>
            <a:pPr algn="just"/>
            <a:r>
              <a:rPr lang="es-ES" sz="1600"/>
              <a:t>Estas instrucciones se escriben usando un lenguaje que la máquina pueda entender, y juntas forman un programa.</a:t>
            </a:r>
          </a:p>
        </p:txBody>
      </p:sp>
      <p:pic>
        <p:nvPicPr>
          <p:cNvPr id="13314" name="Picture 2" descr="59.200+ Programador De Informática Ilustraciones de Stock, gráficos  vectoriales libres de derechos y clip art - iStock | Software, Codigos de  programacion, Programacion">
            <a:extLst>
              <a:ext uri="{FF2B5EF4-FFF2-40B4-BE49-F238E27FC236}">
                <a16:creationId xmlns:a16="http://schemas.microsoft.com/office/drawing/2014/main" id="{53E93138-FF8C-4A3A-B673-838931F9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94" y="1477483"/>
            <a:ext cx="5127781" cy="36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BB603EB-2B43-4717-8A70-C5BC6A2B7C65}"/>
              </a:ext>
            </a:extLst>
          </p:cNvPr>
          <p:cNvSpPr txBox="1"/>
          <p:nvPr/>
        </p:nvSpPr>
        <p:spPr>
          <a:xfrm>
            <a:off x="737347" y="3896306"/>
            <a:ext cx="5358653" cy="37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📥</a:t>
            </a:r>
            <a: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Instrucciones + </a:t>
            </a:r>
            <a:r>
              <a:rPr lang="es-PE" sz="180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📤</a:t>
            </a:r>
            <a: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Resultado = </a:t>
            </a:r>
            <a:r>
              <a:rPr lang="es-PE" sz="180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💻</a:t>
            </a:r>
            <a: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8746E4-6738-4089-B363-C488C615FFC9}"/>
              </a:ext>
            </a:extLst>
          </p:cNvPr>
          <p:cNvSpPr txBox="1"/>
          <p:nvPr/>
        </p:nvSpPr>
        <p:spPr>
          <a:xfrm>
            <a:off x="1082488" y="4528521"/>
            <a:ext cx="3189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/>
              <a:t>¿Cómo se hace?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839DE5-84F3-4CFA-8769-7ADCCB7258CE}"/>
              </a:ext>
            </a:extLst>
          </p:cNvPr>
          <p:cNvSpPr txBox="1"/>
          <p:nvPr/>
        </p:nvSpPr>
        <p:spPr>
          <a:xfrm>
            <a:off x="737347" y="5152794"/>
            <a:ext cx="8514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Se usan </a:t>
            </a:r>
            <a:r>
              <a:rPr lang="es-ES" sz="1600" b="1"/>
              <a:t>lenguajes de programación</a:t>
            </a:r>
            <a:r>
              <a:rPr lang="es-ES" sz="1600"/>
              <a:t> (como Scratch, Python o JavaScript) que permiten escribir esas instrucciones de forma ordenada y precisa.</a:t>
            </a:r>
          </a:p>
          <a:p>
            <a:pPr algn="just"/>
            <a:r>
              <a:rPr lang="es-ES" sz="1600"/>
              <a:t>Cada paso se llama </a:t>
            </a:r>
            <a:r>
              <a:rPr lang="es-ES" sz="1600" b="1"/>
              <a:t>instrucción</a:t>
            </a:r>
            <a:r>
              <a:rPr lang="es-ES" sz="1600"/>
              <a:t>, y muchas instrucciones juntas forman un </a:t>
            </a:r>
            <a:r>
              <a:rPr lang="es-ES" sz="1600" b="1"/>
              <a:t>programa</a:t>
            </a:r>
            <a:r>
              <a:rPr lang="es-E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60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79569F12-7E67-4069-9022-97178B051090}"/>
              </a:ext>
            </a:extLst>
          </p:cNvPr>
          <p:cNvSpPr txBox="1"/>
          <p:nvPr/>
        </p:nvSpPr>
        <p:spPr>
          <a:xfrm>
            <a:off x="2560949" y="1214914"/>
            <a:ext cx="707010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6035" algn="ctr">
              <a:lnSpc>
                <a:spcPct val="107000"/>
              </a:lnSpc>
              <a:spcAft>
                <a:spcPts val="800"/>
              </a:spcAft>
              <a:buClr>
                <a:srgbClr val="5B9BD5"/>
              </a:buClr>
            </a:pPr>
            <a:r>
              <a:rPr lang="es-PE" sz="1800">
                <a:effectLst/>
                <a:ea typeface="Aptos"/>
                <a:cs typeface="Times New Roman" panose="02020603050405020304" pitchFamily="18" charset="0"/>
              </a:rPr>
              <a:t>2. Algoritmos  básicos</a:t>
            </a:r>
            <a:endParaRPr lang="es-PE">
              <a:ea typeface="Calibri" panose="020F0502020204030204" pitchFamily="34" charset="0"/>
            </a:endParaRPr>
          </a:p>
        </p:txBody>
      </p:sp>
      <p:pic>
        <p:nvPicPr>
          <p:cNvPr id="5" name="Picture 2" descr="Programador del hombre joven que trabaja en la computadora con código en la  pantalla. Concepto de vector de programación de estudiantes | Vector Premium">
            <a:extLst>
              <a:ext uri="{FF2B5EF4-FFF2-40B4-BE49-F238E27FC236}">
                <a16:creationId xmlns:a16="http://schemas.microsoft.com/office/drawing/2014/main" id="{7833BCFF-FF23-473F-9476-697BF3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49" y="1798514"/>
            <a:ext cx="7219106" cy="41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5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TOMi.digital - Sabias que?">
            <a:extLst>
              <a:ext uri="{FF2B5EF4-FFF2-40B4-BE49-F238E27FC236}">
                <a16:creationId xmlns:a16="http://schemas.microsoft.com/office/drawing/2014/main" id="{5B4B5997-68F4-4E28-96A4-F1A2916A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16" b="92067" l="9248" r="94201">
                        <a14:foregroundMark x1="18495" y1="36117" x2="17555" y2="49478"/>
                        <a14:foregroundMark x1="17555" y1="49478" x2="23354" y2="49896"/>
                        <a14:foregroundMark x1="17555" y1="24843" x2="16614" y2="23800"/>
                        <a14:foregroundMark x1="54232" y1="19624" x2="60502" y2="28184"/>
                        <a14:foregroundMark x1="60502" y1="28184" x2="58777" y2="37370"/>
                        <a14:foregroundMark x1="60345" y1="44885" x2="60031" y2="43633"/>
                        <a14:foregroundMark x1="38871" y1="10021" x2="49843" y2="7724"/>
                        <a14:foregroundMark x1="49843" y1="7724" x2="51567" y2="10647"/>
                        <a14:foregroundMark x1="10345" y1="32985" x2="9404" y2="43633"/>
                        <a14:foregroundMark x1="70063" y1="49896" x2="73041" y2="72651"/>
                        <a14:foregroundMark x1="73041" y1="72651" x2="73041" y2="72651"/>
                        <a14:foregroundMark x1="68025" y1="67223" x2="67712" y2="69520"/>
                        <a14:foregroundMark x1="78683" y1="83716" x2="78370" y2="92067"/>
                        <a14:foregroundMark x1="83386" y1="63674" x2="83542" y2="67641"/>
                        <a14:foregroundMark x1="90439" y1="58246" x2="94201" y2="58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0" y="1138376"/>
            <a:ext cx="1437744" cy="12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25D25F8-E1FF-4A53-9271-7CA43C8F644F}"/>
              </a:ext>
            </a:extLst>
          </p:cNvPr>
          <p:cNvSpPr txBox="1"/>
          <p:nvPr/>
        </p:nvSpPr>
        <p:spPr>
          <a:xfrm>
            <a:off x="2336800" y="1304536"/>
            <a:ext cx="7202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Las </a:t>
            </a:r>
            <a:r>
              <a:rPr lang="es-ES" sz="1600" b="1"/>
              <a:t>computadoras no tienen la capacidad de interpretar el contexto, intenciones o significados implícitos</a:t>
            </a:r>
            <a:r>
              <a:rPr lang="es-ES" sz="1600"/>
              <a:t> como lo hacen los seres humanos. Ellas solo entienden </a:t>
            </a:r>
            <a:r>
              <a:rPr lang="es-ES" sz="1600" b="1"/>
              <a:t>instrucciones precisas, claras y ordenadas</a:t>
            </a:r>
            <a:r>
              <a:rPr lang="es-ES" sz="1600"/>
              <a:t>, escritas en un lenguaje que puedan procesar.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D9B0EB-CF7B-4089-94C2-4C33C71D013E}"/>
              </a:ext>
            </a:extLst>
          </p:cNvPr>
          <p:cNvSpPr txBox="1"/>
          <p:nvPr/>
        </p:nvSpPr>
        <p:spPr>
          <a:xfrm>
            <a:off x="687110" y="2495808"/>
            <a:ext cx="1649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/>
              <a:t>🔍 Ejemplo: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49E254-46C2-4A7D-BAB2-AE9E5D4A63E2}"/>
              </a:ext>
            </a:extLst>
          </p:cNvPr>
          <p:cNvSpPr txBox="1"/>
          <p:nvPr/>
        </p:nvSpPr>
        <p:spPr>
          <a:xfrm>
            <a:off x="775420" y="3376111"/>
            <a:ext cx="40984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"Ve por el cuaderno que está sobre la mesa",</a:t>
            </a:r>
            <a:b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probablemente lo entienda fácilmente porque sabe ¿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qué es un cuaderno?, ¿qué es una mesa?, ¿cómo caminar, buscar y tomarlo?</a:t>
            </a:r>
            <a:endParaRPr kumimoji="0" lang="es-PE" altLang="es-P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798340-4B0D-4AF6-83D3-53CDC4EB72FD}"/>
              </a:ext>
            </a:extLst>
          </p:cNvPr>
          <p:cNvSpPr txBox="1"/>
          <p:nvPr/>
        </p:nvSpPr>
        <p:spPr>
          <a:xfrm>
            <a:off x="775420" y="2906138"/>
            <a:ext cx="2629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Si le dices a una persona: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D42562-3D19-4FAF-807C-CE1EE49F75EB}"/>
              </a:ext>
            </a:extLst>
          </p:cNvPr>
          <p:cNvSpPr txBox="1"/>
          <p:nvPr/>
        </p:nvSpPr>
        <p:spPr>
          <a:xfrm>
            <a:off x="5782673" y="3429000"/>
            <a:ext cx="2130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1600"/>
              <a:t>Qué es un cuaderno.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/>
              <a:t>Dónde está la mesa.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/>
              <a:t>Cuántos pasos dar.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/>
              <a:t>Qué hacer al llegar.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1FC03D0-C408-48E5-B1FC-29CAAF168094}"/>
              </a:ext>
            </a:extLst>
          </p:cNvPr>
          <p:cNvSpPr txBox="1"/>
          <p:nvPr/>
        </p:nvSpPr>
        <p:spPr>
          <a:xfrm>
            <a:off x="5204991" y="2945812"/>
            <a:ext cx="63234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Pero si le dices eso a una computadora o robot sin más detalles, </a:t>
            </a:r>
            <a:r>
              <a:rPr lang="es-ES" sz="1600" b="1"/>
              <a:t>no sabrá:</a:t>
            </a:r>
            <a:endParaRPr lang="es-ES" sz="1600"/>
          </a:p>
        </p:txBody>
      </p:sp>
      <p:pic>
        <p:nvPicPr>
          <p:cNvPr id="1033" name="Picture 9" descr="niño arreglando un robot 4337029 Vector en Vecteezy">
            <a:extLst>
              <a:ext uri="{FF2B5EF4-FFF2-40B4-BE49-F238E27FC236}">
                <a16:creationId xmlns:a16="http://schemas.microsoft.com/office/drawing/2014/main" id="{37556864-0206-469C-A807-6CF343FB4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80" y="4453329"/>
            <a:ext cx="2344705" cy="198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SOMOS ROBOTS - Blog de Infantil Amarilla - Naranja">
            <a:extLst>
              <a:ext uri="{FF2B5EF4-FFF2-40B4-BE49-F238E27FC236}">
                <a16:creationId xmlns:a16="http://schemas.microsoft.com/office/drawing/2014/main" id="{59C76953-DCF4-4E3A-A504-D19A4404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0" y="4763073"/>
            <a:ext cx="2485160" cy="186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68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onces Logo | Herramienta de diseño de logotipos gratuita de Flaming Text">
            <a:extLst>
              <a:ext uri="{FF2B5EF4-FFF2-40B4-BE49-F238E27FC236}">
                <a16:creationId xmlns:a16="http://schemas.microsoft.com/office/drawing/2014/main" id="{4F18F718-F4DC-464B-A53F-701107E25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0" r="4824" b="21967"/>
          <a:stretch/>
        </p:blipFill>
        <p:spPr bwMode="auto">
          <a:xfrm rot="21096352">
            <a:off x="410714" y="1533232"/>
            <a:ext cx="2245309" cy="6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10F420-DEEB-4DBA-A6FA-1FB28218BD3B}"/>
              </a:ext>
            </a:extLst>
          </p:cNvPr>
          <p:cNvSpPr txBox="1"/>
          <p:nvPr/>
        </p:nvSpPr>
        <p:spPr>
          <a:xfrm>
            <a:off x="2835354" y="1523844"/>
            <a:ext cx="7961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Las computadoras 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no piensan ni suponen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solo ejecutan lo que se les dice 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tal como se les dice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Por eso, necesitamos crear algoritmos bien definidos para que puedan realizar tareas correctamente.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ADECF1-5172-42B0-8F52-649F4A85804E}"/>
              </a:ext>
            </a:extLst>
          </p:cNvPr>
          <p:cNvSpPr txBox="1"/>
          <p:nvPr/>
        </p:nvSpPr>
        <p:spPr>
          <a:xfrm>
            <a:off x="1242851" y="2741035"/>
            <a:ext cx="9554457" cy="830997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“Ahora que entendemos que programar es darle instrucciones a una computadora para que resuelva un problema, surge una nueva pregunta: ¿cómo diseñamos esas instrucciones de manera ordenada y clara? Aquí es donde entran los algoritmos.”</a:t>
            </a:r>
          </a:p>
        </p:txBody>
      </p:sp>
      <p:pic>
        <p:nvPicPr>
          <p:cNvPr id="2054" name="Picture 6" descr="Obtén Flecha Hacia Abajo Animation de por descarga gratuita en Signos y  símbolos Animations | IconScout">
            <a:extLst>
              <a:ext uri="{FF2B5EF4-FFF2-40B4-BE49-F238E27FC236}">
                <a16:creationId xmlns:a16="http://schemas.microsoft.com/office/drawing/2014/main" id="{B2755473-E177-49C7-8610-2BC6A4EB0F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12" y="3784469"/>
            <a:ext cx="1168924" cy="122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0B721BB-188D-48B1-94F3-6BA14DBB88B2}"/>
              </a:ext>
            </a:extLst>
          </p:cNvPr>
          <p:cNvSpPr txBox="1"/>
          <p:nvPr/>
        </p:nvSpPr>
        <p:spPr>
          <a:xfrm>
            <a:off x="1713600" y="4946400"/>
            <a:ext cx="53355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“Por ejemplo, un algoritmo para hacer un sándwich mixto incluye pasos como: tomar pan, untar mantequilla, poner queso, jamón, cerrar el sándwich, calentar la sartén</a:t>
            </a:r>
            <a:r>
              <a:rPr lang="es-PE" altLang="es-PE" sz="1600"/>
              <a:t>, colocar el sándwich en la sartén</a:t>
            </a:r>
            <a:r>
              <a:rPr kumimoji="0" lang="es-PE" altLang="es-PE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.”</a:t>
            </a: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3D0E881B-EF60-425F-8E3F-120370967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59" y="4039362"/>
            <a:ext cx="3314046" cy="22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3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18A3362-89B1-496C-941F-E78E45882BCF}"/>
              </a:ext>
            </a:extLst>
          </p:cNvPr>
          <p:cNvSpPr txBox="1"/>
          <p:nvPr/>
        </p:nvSpPr>
        <p:spPr>
          <a:xfrm>
            <a:off x="3069234" y="2951524"/>
            <a:ext cx="60535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/>
              <a:t>Trabaja junto a un compañero o compañera. Elijan una situación de la vida diaria, como, por ejemplo: cepillarse los dientes, ordenar tu cuarto, preparar tu mochila para ir al colegio o hacer una tarea escolar. También pueden imaginar otras situaciones reales que les parezcan interesantes o divertidas. ¡Usen su creatividad!</a:t>
            </a:r>
          </a:p>
          <a:p>
            <a:pPr algn="just"/>
            <a:r>
              <a:rPr lang="es-ES" sz="1600" b="1"/>
              <a:t>Recuerda:</a:t>
            </a:r>
            <a:r>
              <a:rPr lang="es-ES" sz="1600"/>
              <a:t> No hay límites para la imaginación. ¡El cielo es el límite!</a:t>
            </a:r>
          </a:p>
          <a:p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83274A-63FC-4C73-8D3E-D5922F5FA050}"/>
              </a:ext>
            </a:extLst>
          </p:cNvPr>
          <p:cNvSpPr/>
          <p:nvPr/>
        </p:nvSpPr>
        <p:spPr>
          <a:xfrm>
            <a:off x="3473710" y="1540570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" name="Imagen 7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6F097036-323D-0C68-B8BB-301C2B694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78" y="535710"/>
            <a:ext cx="3516623" cy="6858000"/>
          </a:xfrm>
          <a:prstGeom prst="rect">
            <a:avLst/>
          </a:prstGeom>
        </p:spPr>
      </p:pic>
      <p:pic>
        <p:nvPicPr>
          <p:cNvPr id="11" name="Imagen 10" descr="Un hombre parado con los brazos extendidos&#10;&#10;El contenido generado por IA puede ser incorrecto.">
            <a:extLst>
              <a:ext uri="{FF2B5EF4-FFF2-40B4-BE49-F238E27FC236}">
                <a16:creationId xmlns:a16="http://schemas.microsoft.com/office/drawing/2014/main" id="{409A1566-631E-52E0-FBFB-3EE2D3C1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22" y="793259"/>
            <a:ext cx="4928626" cy="6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3DC4FC3-517C-406D-A58F-30F10E7F7D07}"/>
              </a:ext>
            </a:extLst>
          </p:cNvPr>
          <p:cNvSpPr txBox="1"/>
          <p:nvPr/>
        </p:nvSpPr>
        <p:spPr>
          <a:xfrm>
            <a:off x="515802" y="1466356"/>
            <a:ext cx="330880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/>
              <a:t>¿Qué es un algoritmo?</a:t>
            </a:r>
            <a:endParaRPr lang="es-PE" sz="24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B625D2-3F52-42B0-A0EE-C29166457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02" y="2962954"/>
            <a:ext cx="839614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“Un algoritmo es un conjunto ordenado y finito de pasos que permiten resolver un problema o realizar una tarea.”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ED4AB6-B80D-41E2-9933-12C20189E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02" y="2130956"/>
            <a:ext cx="84619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“Antes de escribir código, necesitamos saber exactamente qué queremos que la computadora haga. El algoritmo es ese plan detallado, que luego se traduce en código.”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A22C5D-7C2A-4C64-A093-3EB9C3374D05}"/>
              </a:ext>
            </a:extLst>
          </p:cNvPr>
          <p:cNvSpPr txBox="1"/>
          <p:nvPr/>
        </p:nvSpPr>
        <p:spPr>
          <a:xfrm>
            <a:off x="515802" y="3974323"/>
            <a:ext cx="348791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b="1"/>
              <a:t>Características del algoritmo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C6A7F2-1FD4-4536-9E10-B5672B990214}"/>
              </a:ext>
            </a:extLst>
          </p:cNvPr>
          <p:cNvSpPr txBox="1"/>
          <p:nvPr/>
        </p:nvSpPr>
        <p:spPr>
          <a:xfrm>
            <a:off x="515802" y="4641456"/>
            <a:ext cx="58615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600"/>
              <a:t>Es </a:t>
            </a:r>
            <a:r>
              <a:rPr lang="es-ES" sz="1600" b="1"/>
              <a:t>finito</a:t>
            </a:r>
            <a:r>
              <a:rPr lang="es-ES" sz="1600"/>
              <a:t> (tiene un principio y un fin).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/>
              <a:t>Es </a:t>
            </a:r>
            <a:r>
              <a:rPr lang="es-ES" sz="1600" b="1"/>
              <a:t>ordenado</a:t>
            </a:r>
            <a:r>
              <a:rPr lang="es-ES" sz="1600"/>
              <a:t> (los pasos deben seguir una secuencia lógica).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/>
              <a:t>Es </a:t>
            </a:r>
            <a:r>
              <a:rPr lang="es-ES" sz="1600" b="1"/>
              <a:t>preciso</a:t>
            </a:r>
            <a:r>
              <a:rPr lang="es-ES" sz="1600"/>
              <a:t> (cada instrucción es clara).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/>
              <a:t>Se puede </a:t>
            </a:r>
            <a:r>
              <a:rPr lang="es-ES" sz="1600" b="1"/>
              <a:t>repetir</a:t>
            </a:r>
            <a:r>
              <a:rPr lang="es-ES" sz="1600"/>
              <a:t> (sirve cada vez que el robot debe hacer lo mismo).</a:t>
            </a:r>
          </a:p>
        </p:txBody>
      </p:sp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61948F3-4E82-113A-CC87-29B594BF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077" y="872737"/>
            <a:ext cx="3160782" cy="65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2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1D8B0A3-1696-4AE6-91FC-ACAACDB91925}"/>
              </a:ext>
            </a:extLst>
          </p:cNvPr>
          <p:cNvSpPr txBox="1"/>
          <p:nvPr/>
        </p:nvSpPr>
        <p:spPr>
          <a:xfrm>
            <a:off x="636644" y="1130770"/>
            <a:ext cx="274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i="0" u="none" strike="noStrike" baseline="0">
                <a:latin typeface="Gotham"/>
              </a:rPr>
              <a:t>Símbolos para programar </a:t>
            </a:r>
            <a:endParaRPr lang="es-PE"/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83B2CC2C-3FF8-4601-B559-E1F5EDF14F60}"/>
              </a:ext>
            </a:extLst>
          </p:cNvPr>
          <p:cNvGrpSpPr>
            <a:grpSpLocks/>
          </p:cNvGrpSpPr>
          <p:nvPr/>
        </p:nvGrpSpPr>
        <p:grpSpPr>
          <a:xfrm>
            <a:off x="699438" y="1807486"/>
            <a:ext cx="376889" cy="147955"/>
            <a:chOff x="0" y="0"/>
            <a:chExt cx="376889" cy="147955"/>
          </a:xfrm>
        </p:grpSpPr>
        <p:sp>
          <p:nvSpPr>
            <p:cNvPr id="7" name="Graphic 26">
              <a:extLst>
                <a:ext uri="{FF2B5EF4-FFF2-40B4-BE49-F238E27FC236}">
                  <a16:creationId xmlns:a16="http://schemas.microsoft.com/office/drawing/2014/main" id="{39C07A41-4153-42A9-8D08-36E4C7EF3B1C}"/>
                </a:ext>
              </a:extLst>
            </p:cNvPr>
            <p:cNvSpPr/>
            <p:nvPr/>
          </p:nvSpPr>
          <p:spPr>
            <a:xfrm>
              <a:off x="0" y="73867"/>
              <a:ext cx="248920" cy="127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411" y="0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" name="Graphic 27">
              <a:extLst>
                <a:ext uri="{FF2B5EF4-FFF2-40B4-BE49-F238E27FC236}">
                  <a16:creationId xmlns:a16="http://schemas.microsoft.com/office/drawing/2014/main" id="{B5B7C73F-8F82-4B90-BDD8-94BD5CE8F7AE}"/>
                </a:ext>
              </a:extLst>
            </p:cNvPr>
            <p:cNvSpPr/>
            <p:nvPr/>
          </p:nvSpPr>
          <p:spPr>
            <a:xfrm>
              <a:off x="195914" y="0"/>
              <a:ext cx="180975" cy="147955"/>
            </a:xfrm>
            <a:custGeom>
              <a:avLst/>
              <a:gdLst/>
              <a:ahLst/>
              <a:cxnLst/>
              <a:rect l="l" t="t" r="r" b="b"/>
              <a:pathLst>
                <a:path w="180975" h="147955">
                  <a:moveTo>
                    <a:pt x="0" y="0"/>
                  </a:moveTo>
                  <a:lnTo>
                    <a:pt x="42913" y="73863"/>
                  </a:lnTo>
                  <a:lnTo>
                    <a:pt x="0" y="147764"/>
                  </a:lnTo>
                  <a:lnTo>
                    <a:pt x="180809" y="73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DEE1808B-5FA4-4CD7-8DD7-BEBCD1671832}"/>
              </a:ext>
            </a:extLst>
          </p:cNvPr>
          <p:cNvGrpSpPr>
            <a:grpSpLocks/>
          </p:cNvGrpSpPr>
          <p:nvPr/>
        </p:nvGrpSpPr>
        <p:grpSpPr>
          <a:xfrm>
            <a:off x="699087" y="2627378"/>
            <a:ext cx="377240" cy="147955"/>
            <a:chOff x="0" y="0"/>
            <a:chExt cx="377240" cy="147955"/>
          </a:xfrm>
        </p:grpSpPr>
        <p:sp>
          <p:nvSpPr>
            <p:cNvPr id="10" name="Graphic 30">
              <a:extLst>
                <a:ext uri="{FF2B5EF4-FFF2-40B4-BE49-F238E27FC236}">
                  <a16:creationId xmlns:a16="http://schemas.microsoft.com/office/drawing/2014/main" id="{E6DA2014-DDBE-43B3-BEA9-77D19656E2BC}"/>
                </a:ext>
              </a:extLst>
            </p:cNvPr>
            <p:cNvSpPr/>
            <p:nvPr/>
          </p:nvSpPr>
          <p:spPr>
            <a:xfrm>
              <a:off x="128320" y="73870"/>
              <a:ext cx="248920" cy="127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424" y="0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" name="Graphic 31">
              <a:extLst>
                <a:ext uri="{FF2B5EF4-FFF2-40B4-BE49-F238E27FC236}">
                  <a16:creationId xmlns:a16="http://schemas.microsoft.com/office/drawing/2014/main" id="{6F0BB5C5-26EF-46BC-9C47-63BC5637C94E}"/>
                </a:ext>
              </a:extLst>
            </p:cNvPr>
            <p:cNvSpPr/>
            <p:nvPr/>
          </p:nvSpPr>
          <p:spPr>
            <a:xfrm>
              <a:off x="0" y="0"/>
              <a:ext cx="180975" cy="147955"/>
            </a:xfrm>
            <a:custGeom>
              <a:avLst/>
              <a:gdLst/>
              <a:ahLst/>
              <a:cxnLst/>
              <a:rect l="l" t="t" r="r" b="b"/>
              <a:pathLst>
                <a:path w="180975" h="147955">
                  <a:moveTo>
                    <a:pt x="180822" y="0"/>
                  </a:moveTo>
                  <a:lnTo>
                    <a:pt x="0" y="73875"/>
                  </a:lnTo>
                  <a:lnTo>
                    <a:pt x="180822" y="147764"/>
                  </a:lnTo>
                  <a:lnTo>
                    <a:pt x="137909" y="73875"/>
                  </a:lnTo>
                  <a:lnTo>
                    <a:pt x="18082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C633D319-7ECB-466A-BDFD-10A4A9B9356B}"/>
              </a:ext>
            </a:extLst>
          </p:cNvPr>
          <p:cNvGrpSpPr>
            <a:grpSpLocks/>
          </p:cNvGrpSpPr>
          <p:nvPr/>
        </p:nvGrpSpPr>
        <p:grpSpPr>
          <a:xfrm>
            <a:off x="744737" y="3300150"/>
            <a:ext cx="147955" cy="377235"/>
            <a:chOff x="0" y="0"/>
            <a:chExt cx="147955" cy="377235"/>
          </a:xfrm>
        </p:grpSpPr>
        <p:sp>
          <p:nvSpPr>
            <p:cNvPr id="13" name="Graphic 34">
              <a:extLst>
                <a:ext uri="{FF2B5EF4-FFF2-40B4-BE49-F238E27FC236}">
                  <a16:creationId xmlns:a16="http://schemas.microsoft.com/office/drawing/2014/main" id="{86CF583F-6CB9-4707-B013-7D3BDF46F654}"/>
                </a:ext>
              </a:extLst>
            </p:cNvPr>
            <p:cNvSpPr/>
            <p:nvPr/>
          </p:nvSpPr>
          <p:spPr>
            <a:xfrm>
              <a:off x="73875" y="128315"/>
              <a:ext cx="127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1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4" name="Graphic 35">
              <a:extLst>
                <a:ext uri="{FF2B5EF4-FFF2-40B4-BE49-F238E27FC236}">
                  <a16:creationId xmlns:a16="http://schemas.microsoft.com/office/drawing/2014/main" id="{6914D573-049E-4AEC-ABAA-53F2F815766A}"/>
                </a:ext>
              </a:extLst>
            </p:cNvPr>
            <p:cNvSpPr/>
            <p:nvPr/>
          </p:nvSpPr>
          <p:spPr>
            <a:xfrm>
              <a:off x="0" y="0"/>
              <a:ext cx="147955" cy="180975"/>
            </a:xfrm>
            <a:custGeom>
              <a:avLst/>
              <a:gdLst/>
              <a:ahLst/>
              <a:cxnLst/>
              <a:rect l="l" t="t" r="r" b="b"/>
              <a:pathLst>
                <a:path w="147955" h="180975">
                  <a:moveTo>
                    <a:pt x="73875" y="0"/>
                  </a:moveTo>
                  <a:lnTo>
                    <a:pt x="0" y="180822"/>
                  </a:lnTo>
                  <a:lnTo>
                    <a:pt x="73875" y="137909"/>
                  </a:lnTo>
                  <a:lnTo>
                    <a:pt x="147739" y="180822"/>
                  </a:lnTo>
                  <a:lnTo>
                    <a:pt x="73875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15" name="Group 37">
            <a:extLst>
              <a:ext uri="{FF2B5EF4-FFF2-40B4-BE49-F238E27FC236}">
                <a16:creationId xmlns:a16="http://schemas.microsoft.com/office/drawing/2014/main" id="{E436C65E-8FB0-4BB2-A134-F773758DD0C2}"/>
              </a:ext>
            </a:extLst>
          </p:cNvPr>
          <p:cNvGrpSpPr>
            <a:grpSpLocks/>
          </p:cNvGrpSpPr>
          <p:nvPr/>
        </p:nvGrpSpPr>
        <p:grpSpPr>
          <a:xfrm>
            <a:off x="786189" y="4219495"/>
            <a:ext cx="147955" cy="376891"/>
            <a:chOff x="0" y="0"/>
            <a:chExt cx="147955" cy="376891"/>
          </a:xfrm>
        </p:grpSpPr>
        <p:sp>
          <p:nvSpPr>
            <p:cNvPr id="16" name="Graphic 38">
              <a:extLst>
                <a:ext uri="{FF2B5EF4-FFF2-40B4-BE49-F238E27FC236}">
                  <a16:creationId xmlns:a16="http://schemas.microsoft.com/office/drawing/2014/main" id="{10047546-622E-49C1-BC0D-C99758C29F78}"/>
                </a:ext>
              </a:extLst>
            </p:cNvPr>
            <p:cNvSpPr/>
            <p:nvPr/>
          </p:nvSpPr>
          <p:spPr>
            <a:xfrm>
              <a:off x="73875" y="0"/>
              <a:ext cx="127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1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7" name="Graphic 39">
              <a:extLst>
                <a:ext uri="{FF2B5EF4-FFF2-40B4-BE49-F238E27FC236}">
                  <a16:creationId xmlns:a16="http://schemas.microsoft.com/office/drawing/2014/main" id="{23F28DC7-89FF-40C8-BEDD-0824FC68176C}"/>
                </a:ext>
              </a:extLst>
            </p:cNvPr>
            <p:cNvSpPr/>
            <p:nvPr/>
          </p:nvSpPr>
          <p:spPr>
            <a:xfrm>
              <a:off x="0" y="195916"/>
              <a:ext cx="147955" cy="180975"/>
            </a:xfrm>
            <a:custGeom>
              <a:avLst/>
              <a:gdLst/>
              <a:ahLst/>
              <a:cxnLst/>
              <a:rect l="l" t="t" r="r" b="b"/>
              <a:pathLst>
                <a:path w="147955" h="180975">
                  <a:moveTo>
                    <a:pt x="147739" y="0"/>
                  </a:moveTo>
                  <a:lnTo>
                    <a:pt x="73875" y="42913"/>
                  </a:lnTo>
                  <a:lnTo>
                    <a:pt x="0" y="0"/>
                  </a:lnTo>
                  <a:lnTo>
                    <a:pt x="73875" y="180809"/>
                  </a:lnTo>
                  <a:lnTo>
                    <a:pt x="147739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18" name="Group 41">
            <a:extLst>
              <a:ext uri="{FF2B5EF4-FFF2-40B4-BE49-F238E27FC236}">
                <a16:creationId xmlns:a16="http://schemas.microsoft.com/office/drawing/2014/main" id="{6EAAF54D-D4E9-457A-8A7E-59B896FDB585}"/>
              </a:ext>
            </a:extLst>
          </p:cNvPr>
          <p:cNvGrpSpPr>
            <a:grpSpLocks/>
          </p:cNvGrpSpPr>
          <p:nvPr/>
        </p:nvGrpSpPr>
        <p:grpSpPr>
          <a:xfrm>
            <a:off x="719615" y="5113116"/>
            <a:ext cx="310430" cy="340617"/>
            <a:chOff x="15144" y="0"/>
            <a:chExt cx="310430" cy="340617"/>
          </a:xfrm>
        </p:grpSpPr>
        <p:sp>
          <p:nvSpPr>
            <p:cNvPr id="19" name="Graphic 42">
              <a:extLst>
                <a:ext uri="{FF2B5EF4-FFF2-40B4-BE49-F238E27FC236}">
                  <a16:creationId xmlns:a16="http://schemas.microsoft.com/office/drawing/2014/main" id="{F20605E8-A398-46CF-827E-3E6172095AF7}"/>
                </a:ext>
              </a:extLst>
            </p:cNvPr>
            <p:cNvSpPr/>
            <p:nvPr/>
          </p:nvSpPr>
          <p:spPr>
            <a:xfrm>
              <a:off x="15144" y="80902"/>
              <a:ext cx="188595" cy="259715"/>
            </a:xfrm>
            <a:custGeom>
              <a:avLst/>
              <a:gdLst/>
              <a:ahLst/>
              <a:cxnLst/>
              <a:rect l="l" t="t" r="r" b="b"/>
              <a:pathLst>
                <a:path w="188595" h="259715">
                  <a:moveTo>
                    <a:pt x="110997" y="259130"/>
                  </a:moveTo>
                  <a:lnTo>
                    <a:pt x="66131" y="238933"/>
                  </a:lnTo>
                  <a:lnTo>
                    <a:pt x="31034" y="210267"/>
                  </a:lnTo>
                  <a:lnTo>
                    <a:pt x="8169" y="174963"/>
                  </a:lnTo>
                  <a:lnTo>
                    <a:pt x="0" y="134848"/>
                  </a:lnTo>
                  <a:lnTo>
                    <a:pt x="9264" y="92226"/>
                  </a:lnTo>
                  <a:lnTo>
                    <a:pt x="35061" y="55209"/>
                  </a:lnTo>
                  <a:lnTo>
                    <a:pt x="74401" y="26018"/>
                  </a:lnTo>
                  <a:lnTo>
                    <a:pt x="124290" y="6874"/>
                  </a:lnTo>
                  <a:lnTo>
                    <a:pt x="181736" y="0"/>
                  </a:lnTo>
                  <a:lnTo>
                    <a:pt x="183870" y="0"/>
                  </a:lnTo>
                  <a:lnTo>
                    <a:pt x="185978" y="12"/>
                  </a:lnTo>
                  <a:lnTo>
                    <a:pt x="188086" y="76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0" name="Graphic 43">
              <a:extLst>
                <a:ext uri="{FF2B5EF4-FFF2-40B4-BE49-F238E27FC236}">
                  <a16:creationId xmlns:a16="http://schemas.microsoft.com/office/drawing/2014/main" id="{65F166A0-2389-4DD8-A0CB-81A61E09C182}"/>
                </a:ext>
              </a:extLst>
            </p:cNvPr>
            <p:cNvSpPr/>
            <p:nvPr/>
          </p:nvSpPr>
          <p:spPr>
            <a:xfrm>
              <a:off x="131264" y="0"/>
              <a:ext cx="194310" cy="142240"/>
            </a:xfrm>
            <a:custGeom>
              <a:avLst/>
              <a:gdLst/>
              <a:ahLst/>
              <a:cxnLst/>
              <a:rect l="l" t="t" r="r" b="b"/>
              <a:pathLst>
                <a:path w="194310" h="142240">
                  <a:moveTo>
                    <a:pt x="40322" y="0"/>
                  </a:moveTo>
                  <a:lnTo>
                    <a:pt x="61429" y="82765"/>
                  </a:lnTo>
                  <a:lnTo>
                    <a:pt x="0" y="142138"/>
                  </a:lnTo>
                  <a:lnTo>
                    <a:pt x="194106" y="120396"/>
                  </a:lnTo>
                  <a:lnTo>
                    <a:pt x="40322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21" name="Graphic 45">
            <a:extLst>
              <a:ext uri="{FF2B5EF4-FFF2-40B4-BE49-F238E27FC236}">
                <a16:creationId xmlns:a16="http://schemas.microsoft.com/office/drawing/2014/main" id="{FFD5C68D-E9A3-4DBD-9C3F-9698040C6EE1}"/>
              </a:ext>
            </a:extLst>
          </p:cNvPr>
          <p:cNvSpPr>
            <a:spLocks/>
          </p:cNvSpPr>
          <p:nvPr/>
        </p:nvSpPr>
        <p:spPr>
          <a:xfrm>
            <a:off x="634524" y="5940750"/>
            <a:ext cx="358775" cy="393700"/>
          </a:xfrm>
          <a:custGeom>
            <a:avLst/>
            <a:gdLst/>
            <a:ahLst/>
            <a:cxnLst/>
            <a:rect l="l" t="t" r="r" b="b"/>
            <a:pathLst>
              <a:path w="358775" h="393700">
                <a:moveTo>
                  <a:pt x="43421" y="0"/>
                </a:moveTo>
                <a:lnTo>
                  <a:pt x="0" y="206286"/>
                </a:lnTo>
                <a:lnTo>
                  <a:pt x="283997" y="0"/>
                </a:lnTo>
                <a:lnTo>
                  <a:pt x="95630" y="336550"/>
                </a:lnTo>
                <a:lnTo>
                  <a:pt x="358254" y="147396"/>
                </a:lnTo>
                <a:lnTo>
                  <a:pt x="263055" y="393369"/>
                </a:lnTo>
              </a:path>
            </a:pathLst>
          </a:custGeom>
          <a:ln w="30289">
            <a:solidFill>
              <a:srgbClr val="231F2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290F054-BC77-4450-9286-A05E0D9AF4B5}"/>
              </a:ext>
            </a:extLst>
          </p:cNvPr>
          <p:cNvSpPr txBox="1"/>
          <p:nvPr/>
        </p:nvSpPr>
        <p:spPr>
          <a:xfrm>
            <a:off x="1454405" y="1726274"/>
            <a:ext cx="2745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Mover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un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cuadrado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 spc="-10">
                <a:solidFill>
                  <a:srgbClr val="3C3C3C"/>
                </a:solidFill>
                <a:effectLst/>
                <a:ea typeface="Arial MT"/>
                <a:cs typeface="Arial MT"/>
              </a:rPr>
              <a:t>adelante</a:t>
            </a:r>
            <a:endParaRPr lang="es-PE" sz="160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AE28BD6-9539-4AE4-8FDC-75AC369C2E25}"/>
              </a:ext>
            </a:extLst>
          </p:cNvPr>
          <p:cNvSpPr txBox="1"/>
          <p:nvPr/>
        </p:nvSpPr>
        <p:spPr>
          <a:xfrm>
            <a:off x="1454405" y="2479477"/>
            <a:ext cx="2745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Mover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un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cuadrado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 spc="-10">
                <a:solidFill>
                  <a:srgbClr val="3C3C3C"/>
                </a:solidFill>
                <a:effectLst/>
                <a:ea typeface="Arial MT"/>
                <a:cs typeface="Arial MT"/>
              </a:rPr>
              <a:t>atrás</a:t>
            </a:r>
            <a:endParaRPr lang="es-PE" sz="160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3C57213-1928-44E0-83BF-0C51F0C6316D}"/>
              </a:ext>
            </a:extLst>
          </p:cNvPr>
          <p:cNvSpPr txBox="1"/>
          <p:nvPr/>
        </p:nvSpPr>
        <p:spPr>
          <a:xfrm>
            <a:off x="1386997" y="3300039"/>
            <a:ext cx="2745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Mover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un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cuadrado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 spc="-10">
                <a:solidFill>
                  <a:srgbClr val="3C3C3C"/>
                </a:solidFill>
                <a:effectLst/>
                <a:ea typeface="Arial MT"/>
                <a:cs typeface="Arial MT"/>
              </a:rPr>
              <a:t>arriba</a:t>
            </a:r>
            <a:endParaRPr lang="es-PE" sz="160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608396-EE5D-4BFC-BEF7-B04133CF7E1D}"/>
              </a:ext>
            </a:extLst>
          </p:cNvPr>
          <p:cNvSpPr txBox="1"/>
          <p:nvPr/>
        </p:nvSpPr>
        <p:spPr>
          <a:xfrm>
            <a:off x="1386997" y="4129096"/>
            <a:ext cx="2745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Mover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un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cuadrado</a:t>
            </a:r>
            <a:r>
              <a:rPr lang="es-ES" sz="1600" spc="20">
                <a:solidFill>
                  <a:srgbClr val="3C3C3C"/>
                </a:solidFill>
                <a:effectLst/>
                <a:ea typeface="Arial MT"/>
                <a:cs typeface="Arial MT"/>
              </a:rPr>
              <a:t> </a:t>
            </a:r>
            <a:r>
              <a:rPr lang="es-ES" sz="1600" spc="-10">
                <a:solidFill>
                  <a:srgbClr val="3C3C3C"/>
                </a:solidFill>
                <a:effectLst/>
                <a:ea typeface="Arial MT"/>
                <a:cs typeface="Arial MT"/>
              </a:rPr>
              <a:t>abajo</a:t>
            </a:r>
            <a:endParaRPr lang="es-PE" sz="160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3AA1D34-A384-4992-8B8C-B710F90A5B4E}"/>
              </a:ext>
            </a:extLst>
          </p:cNvPr>
          <p:cNvSpPr txBox="1"/>
          <p:nvPr/>
        </p:nvSpPr>
        <p:spPr>
          <a:xfrm>
            <a:off x="1429283" y="5024741"/>
            <a:ext cx="2745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3C3C3C"/>
                </a:solidFill>
                <a:effectLst/>
                <a:ea typeface="Arial MT"/>
                <a:cs typeface="Arial MT"/>
              </a:rPr>
              <a:t>Cambiar al siguiente color</a:t>
            </a:r>
            <a:endParaRPr lang="es-PE" sz="160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AFB0056-30F4-4AC7-98B4-9FA82FE1E600}"/>
              </a:ext>
            </a:extLst>
          </p:cNvPr>
          <p:cNvSpPr txBox="1"/>
          <p:nvPr/>
        </p:nvSpPr>
        <p:spPr>
          <a:xfrm>
            <a:off x="1361875" y="5968323"/>
            <a:ext cx="3914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0" i="0" u="none" strike="noStrike" baseline="0">
                <a:solidFill>
                  <a:srgbClr val="3B3B3B"/>
                </a:solidFill>
              </a:rPr>
              <a:t>Pintar cuadrado con el color seleccionado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F146A1A-0D28-4EF2-A113-FA7F218A906B}"/>
              </a:ext>
            </a:extLst>
          </p:cNvPr>
          <p:cNvSpPr txBox="1"/>
          <p:nvPr/>
        </p:nvSpPr>
        <p:spPr>
          <a:xfrm>
            <a:off x="5231432" y="1586645"/>
            <a:ext cx="4090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>
                <a:solidFill>
                  <a:srgbClr val="3B3B3B"/>
                </a:solidFill>
              </a:rPr>
              <a:t>L</a:t>
            </a:r>
            <a:r>
              <a:rPr lang="es-ES" sz="1600" b="0" i="0" u="none" strike="noStrike" baseline="0">
                <a:solidFill>
                  <a:srgbClr val="3B3B3B"/>
                </a:solidFill>
              </a:rPr>
              <a:t>os símbolos de la izquierda son el “programa” y las palabras de la derecha son los “</a:t>
            </a:r>
            <a:r>
              <a:rPr lang="es-ES" sz="1600" b="0" i="0" u="none" strike="noStrike" baseline="0">
                <a:solidFill>
                  <a:srgbClr val="3B3B3B"/>
                </a:solidFill>
                <a:highlight>
                  <a:srgbClr val="FFFF00"/>
                </a:highlight>
              </a:rPr>
              <a:t>algoritmos</a:t>
            </a:r>
            <a:r>
              <a:rPr lang="es-ES" sz="1600" b="0" i="0" u="none" strike="noStrike" baseline="0">
                <a:solidFill>
                  <a:srgbClr val="3B3B3B"/>
                </a:solidFill>
              </a:rPr>
              <a:t>”. </a:t>
            </a:r>
            <a:endParaRPr lang="es-PE" sz="160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2C18709-0EA0-4FD4-8C74-013F314D10E9}"/>
              </a:ext>
            </a:extLst>
          </p:cNvPr>
          <p:cNvSpPr txBox="1"/>
          <p:nvPr/>
        </p:nvSpPr>
        <p:spPr>
          <a:xfrm>
            <a:off x="5374375" y="2790351"/>
            <a:ext cx="10965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b="1"/>
              <a:t>Ejemplo: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E391375-DB3A-4466-8242-B426D4917788}"/>
              </a:ext>
            </a:extLst>
          </p:cNvPr>
          <p:cNvSpPr txBox="1"/>
          <p:nvPr/>
        </p:nvSpPr>
        <p:spPr>
          <a:xfrm>
            <a:off x="5374375" y="3354540"/>
            <a:ext cx="42009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u="none" strike="noStrike" baseline="0"/>
              <a:t>“ Mover un cuadrado adelante, mover un cuadrado adelante, pintar el cuadrado con el color seleccionado”.</a:t>
            </a:r>
            <a:endParaRPr lang="es-PE" sz="160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372F883-BA59-4647-9C56-529C339716F8}"/>
              </a:ext>
            </a:extLst>
          </p:cNvPr>
          <p:cNvSpPr txBox="1"/>
          <p:nvPr/>
        </p:nvSpPr>
        <p:spPr>
          <a:xfrm>
            <a:off x="5429550" y="4319475"/>
            <a:ext cx="4090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>
                <a:solidFill>
                  <a:srgbClr val="3B3B3B"/>
                </a:solidFill>
              </a:rPr>
              <a:t>E</a:t>
            </a:r>
            <a:r>
              <a:rPr lang="es-ES" sz="1600" b="0" i="0" u="none" strike="noStrike" baseline="0">
                <a:solidFill>
                  <a:srgbClr val="3B3B3B"/>
                </a:solidFill>
              </a:rPr>
              <a:t>sto se corresponde con el siguiente resultado:</a:t>
            </a:r>
            <a:endParaRPr lang="es-PE" sz="1600"/>
          </a:p>
        </p:txBody>
      </p:sp>
      <p:grpSp>
        <p:nvGrpSpPr>
          <p:cNvPr id="43" name="Group 25">
            <a:extLst>
              <a:ext uri="{FF2B5EF4-FFF2-40B4-BE49-F238E27FC236}">
                <a16:creationId xmlns:a16="http://schemas.microsoft.com/office/drawing/2014/main" id="{F207788A-7BA4-44C6-843A-ECC3A50BA772}"/>
              </a:ext>
            </a:extLst>
          </p:cNvPr>
          <p:cNvGrpSpPr>
            <a:grpSpLocks/>
          </p:cNvGrpSpPr>
          <p:nvPr/>
        </p:nvGrpSpPr>
        <p:grpSpPr>
          <a:xfrm>
            <a:off x="6212464" y="5315618"/>
            <a:ext cx="376889" cy="147955"/>
            <a:chOff x="0" y="0"/>
            <a:chExt cx="376889" cy="147955"/>
          </a:xfrm>
        </p:grpSpPr>
        <p:sp>
          <p:nvSpPr>
            <p:cNvPr id="44" name="Graphic 26">
              <a:extLst>
                <a:ext uri="{FF2B5EF4-FFF2-40B4-BE49-F238E27FC236}">
                  <a16:creationId xmlns:a16="http://schemas.microsoft.com/office/drawing/2014/main" id="{BF488989-114C-48F7-9079-B7FD34BD6B94}"/>
                </a:ext>
              </a:extLst>
            </p:cNvPr>
            <p:cNvSpPr/>
            <p:nvPr/>
          </p:nvSpPr>
          <p:spPr>
            <a:xfrm>
              <a:off x="0" y="73867"/>
              <a:ext cx="248920" cy="127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411" y="0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5" name="Graphic 27">
              <a:extLst>
                <a:ext uri="{FF2B5EF4-FFF2-40B4-BE49-F238E27FC236}">
                  <a16:creationId xmlns:a16="http://schemas.microsoft.com/office/drawing/2014/main" id="{CAF55AF8-A925-4D7F-A7C6-7538E168F946}"/>
                </a:ext>
              </a:extLst>
            </p:cNvPr>
            <p:cNvSpPr/>
            <p:nvPr/>
          </p:nvSpPr>
          <p:spPr>
            <a:xfrm>
              <a:off x="195914" y="0"/>
              <a:ext cx="180975" cy="147955"/>
            </a:xfrm>
            <a:custGeom>
              <a:avLst/>
              <a:gdLst/>
              <a:ahLst/>
              <a:cxnLst/>
              <a:rect l="l" t="t" r="r" b="b"/>
              <a:pathLst>
                <a:path w="180975" h="147955">
                  <a:moveTo>
                    <a:pt x="0" y="0"/>
                  </a:moveTo>
                  <a:lnTo>
                    <a:pt x="42913" y="73863"/>
                  </a:lnTo>
                  <a:lnTo>
                    <a:pt x="0" y="147764"/>
                  </a:lnTo>
                  <a:lnTo>
                    <a:pt x="180809" y="73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46" name="Group 25">
            <a:extLst>
              <a:ext uri="{FF2B5EF4-FFF2-40B4-BE49-F238E27FC236}">
                <a16:creationId xmlns:a16="http://schemas.microsoft.com/office/drawing/2014/main" id="{25D82FEC-A6FA-4E2A-B5D0-79D25D75735C}"/>
              </a:ext>
            </a:extLst>
          </p:cNvPr>
          <p:cNvGrpSpPr>
            <a:grpSpLocks/>
          </p:cNvGrpSpPr>
          <p:nvPr/>
        </p:nvGrpSpPr>
        <p:grpSpPr>
          <a:xfrm>
            <a:off x="7080829" y="5318196"/>
            <a:ext cx="376889" cy="147955"/>
            <a:chOff x="0" y="0"/>
            <a:chExt cx="376889" cy="147955"/>
          </a:xfrm>
        </p:grpSpPr>
        <p:sp>
          <p:nvSpPr>
            <p:cNvPr id="47" name="Graphic 26">
              <a:extLst>
                <a:ext uri="{FF2B5EF4-FFF2-40B4-BE49-F238E27FC236}">
                  <a16:creationId xmlns:a16="http://schemas.microsoft.com/office/drawing/2014/main" id="{0C8CCC7D-E7DF-49FE-BBF9-6C0C5910A143}"/>
                </a:ext>
              </a:extLst>
            </p:cNvPr>
            <p:cNvSpPr/>
            <p:nvPr/>
          </p:nvSpPr>
          <p:spPr>
            <a:xfrm>
              <a:off x="0" y="73867"/>
              <a:ext cx="248920" cy="1270"/>
            </a:xfrm>
            <a:custGeom>
              <a:avLst/>
              <a:gdLst/>
              <a:ahLst/>
              <a:cxnLst/>
              <a:rect l="l" t="t" r="r" b="b"/>
              <a:pathLst>
                <a:path w="248920">
                  <a:moveTo>
                    <a:pt x="0" y="0"/>
                  </a:moveTo>
                  <a:lnTo>
                    <a:pt x="248411" y="0"/>
                  </a:lnTo>
                </a:path>
              </a:pathLst>
            </a:custGeom>
            <a:ln w="30289">
              <a:solidFill>
                <a:srgbClr val="231F20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8" name="Graphic 27">
              <a:extLst>
                <a:ext uri="{FF2B5EF4-FFF2-40B4-BE49-F238E27FC236}">
                  <a16:creationId xmlns:a16="http://schemas.microsoft.com/office/drawing/2014/main" id="{6B72D649-3D22-4DD3-814F-C07A82E57FA9}"/>
                </a:ext>
              </a:extLst>
            </p:cNvPr>
            <p:cNvSpPr/>
            <p:nvPr/>
          </p:nvSpPr>
          <p:spPr>
            <a:xfrm>
              <a:off x="195914" y="0"/>
              <a:ext cx="180975" cy="147955"/>
            </a:xfrm>
            <a:custGeom>
              <a:avLst/>
              <a:gdLst/>
              <a:ahLst/>
              <a:cxnLst/>
              <a:rect l="l" t="t" r="r" b="b"/>
              <a:pathLst>
                <a:path w="180975" h="147955">
                  <a:moveTo>
                    <a:pt x="0" y="0"/>
                  </a:moveTo>
                  <a:lnTo>
                    <a:pt x="42913" y="73863"/>
                  </a:lnTo>
                  <a:lnTo>
                    <a:pt x="0" y="147764"/>
                  </a:lnTo>
                  <a:lnTo>
                    <a:pt x="180809" y="73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49" name="Graphic 45">
            <a:extLst>
              <a:ext uri="{FF2B5EF4-FFF2-40B4-BE49-F238E27FC236}">
                <a16:creationId xmlns:a16="http://schemas.microsoft.com/office/drawing/2014/main" id="{F9E6A2B1-558A-4BCB-8ADD-86C9A11AF960}"/>
              </a:ext>
            </a:extLst>
          </p:cNvPr>
          <p:cNvSpPr>
            <a:spLocks/>
          </p:cNvSpPr>
          <p:nvPr/>
        </p:nvSpPr>
        <p:spPr>
          <a:xfrm>
            <a:off x="7831151" y="5154289"/>
            <a:ext cx="358775" cy="393700"/>
          </a:xfrm>
          <a:custGeom>
            <a:avLst/>
            <a:gdLst/>
            <a:ahLst/>
            <a:cxnLst/>
            <a:rect l="l" t="t" r="r" b="b"/>
            <a:pathLst>
              <a:path w="358775" h="393700">
                <a:moveTo>
                  <a:pt x="43421" y="0"/>
                </a:moveTo>
                <a:lnTo>
                  <a:pt x="0" y="206286"/>
                </a:lnTo>
                <a:lnTo>
                  <a:pt x="283997" y="0"/>
                </a:lnTo>
                <a:lnTo>
                  <a:pt x="95630" y="336550"/>
                </a:lnTo>
                <a:lnTo>
                  <a:pt x="358254" y="147396"/>
                </a:lnTo>
                <a:lnTo>
                  <a:pt x="263055" y="393369"/>
                </a:lnTo>
              </a:path>
            </a:pathLst>
          </a:custGeom>
          <a:ln w="30289">
            <a:solidFill>
              <a:srgbClr val="231F2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9AFB9F32-F557-4E35-B7CE-104E16C07FC4}"/>
              </a:ext>
            </a:extLst>
          </p:cNvPr>
          <p:cNvSpPr/>
          <p:nvPr/>
        </p:nvSpPr>
        <p:spPr>
          <a:xfrm>
            <a:off x="5940662" y="4925904"/>
            <a:ext cx="2529253" cy="8713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3990619-FEAB-BA34-6293-B8CAC99D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65" y="745233"/>
            <a:ext cx="3877064" cy="668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A5C3C8-E488-4BA3-A9B0-F0EA396BD2D2}"/>
              </a:ext>
            </a:extLst>
          </p:cNvPr>
          <p:cNvSpPr txBox="1"/>
          <p:nvPr/>
        </p:nvSpPr>
        <p:spPr>
          <a:xfrm>
            <a:off x="486831" y="1304396"/>
            <a:ext cx="3806317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b="1"/>
              <a:t>Ejemplo de algoritmo en programación:</a:t>
            </a:r>
          </a:p>
        </p:txBody>
      </p:sp>
      <p:grpSp>
        <p:nvGrpSpPr>
          <p:cNvPr id="9" name="Group 56">
            <a:extLst>
              <a:ext uri="{FF2B5EF4-FFF2-40B4-BE49-F238E27FC236}">
                <a16:creationId xmlns:a16="http://schemas.microsoft.com/office/drawing/2014/main" id="{87A04EEC-8BFD-40DA-8912-31C2C155A291}"/>
              </a:ext>
            </a:extLst>
          </p:cNvPr>
          <p:cNvGrpSpPr>
            <a:grpSpLocks/>
          </p:cNvGrpSpPr>
          <p:nvPr/>
        </p:nvGrpSpPr>
        <p:grpSpPr>
          <a:xfrm>
            <a:off x="7163809" y="2569028"/>
            <a:ext cx="379393" cy="149225"/>
            <a:chOff x="0" y="0"/>
            <a:chExt cx="379393" cy="149225"/>
          </a:xfrm>
        </p:grpSpPr>
        <p:sp>
          <p:nvSpPr>
            <p:cNvPr id="11" name="Graphic 57">
              <a:extLst>
                <a:ext uri="{FF2B5EF4-FFF2-40B4-BE49-F238E27FC236}">
                  <a16:creationId xmlns:a16="http://schemas.microsoft.com/office/drawing/2014/main" id="{5DC3A59F-F54C-4A0C-9E34-A00612559601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2" name="Graphic 58">
              <a:extLst>
                <a:ext uri="{FF2B5EF4-FFF2-40B4-BE49-F238E27FC236}">
                  <a16:creationId xmlns:a16="http://schemas.microsoft.com/office/drawing/2014/main" id="{E45C8441-5CCC-4BB2-9424-5FFE3AA434D9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C869C8B4-31C6-47C6-ADFA-83B1D2DDFF6B}"/>
              </a:ext>
            </a:extLst>
          </p:cNvPr>
          <p:cNvSpPr txBox="1"/>
          <p:nvPr/>
        </p:nvSpPr>
        <p:spPr>
          <a:xfrm>
            <a:off x="698302" y="1808778"/>
            <a:ext cx="4796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/>
              <a:t>“adelante, pintar cuadrado, adelante, línea siguiente, atrás, atrás, pintar cuadrado, adelante, adelante, pintar cuadrado, línea siguiente, atrás, atrás, adelante, pintar cuadrado, adelante”</a:t>
            </a:r>
          </a:p>
        </p:txBody>
      </p:sp>
      <p:sp>
        <p:nvSpPr>
          <p:cNvPr id="13" name="Graphic 59">
            <a:extLst>
              <a:ext uri="{FF2B5EF4-FFF2-40B4-BE49-F238E27FC236}">
                <a16:creationId xmlns:a16="http://schemas.microsoft.com/office/drawing/2014/main" id="{3B4C07B4-B16B-44DC-94EB-7B86BCF40FBC}"/>
              </a:ext>
            </a:extLst>
          </p:cNvPr>
          <p:cNvSpPr>
            <a:spLocks/>
          </p:cNvSpPr>
          <p:nvPr/>
        </p:nvSpPr>
        <p:spPr>
          <a:xfrm>
            <a:off x="6621973" y="2389984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14" name="Group 56">
            <a:extLst>
              <a:ext uri="{FF2B5EF4-FFF2-40B4-BE49-F238E27FC236}">
                <a16:creationId xmlns:a16="http://schemas.microsoft.com/office/drawing/2014/main" id="{C961F6C7-F648-4EF7-9D77-A58E31981F33}"/>
              </a:ext>
            </a:extLst>
          </p:cNvPr>
          <p:cNvGrpSpPr>
            <a:grpSpLocks/>
          </p:cNvGrpSpPr>
          <p:nvPr/>
        </p:nvGrpSpPr>
        <p:grpSpPr>
          <a:xfrm>
            <a:off x="5988482" y="2513776"/>
            <a:ext cx="379393" cy="149225"/>
            <a:chOff x="0" y="0"/>
            <a:chExt cx="379393" cy="149225"/>
          </a:xfrm>
        </p:grpSpPr>
        <p:sp>
          <p:nvSpPr>
            <p:cNvPr id="15" name="Graphic 57">
              <a:extLst>
                <a:ext uri="{FF2B5EF4-FFF2-40B4-BE49-F238E27FC236}">
                  <a16:creationId xmlns:a16="http://schemas.microsoft.com/office/drawing/2014/main" id="{F3C3B127-EBC3-4B27-A53A-58C0933377A0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6" name="Graphic 58">
              <a:extLst>
                <a:ext uri="{FF2B5EF4-FFF2-40B4-BE49-F238E27FC236}">
                  <a16:creationId xmlns:a16="http://schemas.microsoft.com/office/drawing/2014/main" id="{2BDE88BE-D1D8-4069-B884-49E5DB4017AF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08FC1821-EC43-4D3D-A323-2DA26BCF21B5}"/>
              </a:ext>
            </a:extLst>
          </p:cNvPr>
          <p:cNvGrpSpPr>
            <a:grpSpLocks/>
          </p:cNvGrpSpPr>
          <p:nvPr/>
        </p:nvGrpSpPr>
        <p:grpSpPr>
          <a:xfrm>
            <a:off x="7741651" y="2352179"/>
            <a:ext cx="149225" cy="379388"/>
            <a:chOff x="0" y="0"/>
            <a:chExt cx="149225" cy="379388"/>
          </a:xfrm>
        </p:grpSpPr>
        <p:sp>
          <p:nvSpPr>
            <p:cNvPr id="18" name="Graphic 64">
              <a:extLst>
                <a:ext uri="{FF2B5EF4-FFF2-40B4-BE49-F238E27FC236}">
                  <a16:creationId xmlns:a16="http://schemas.microsoft.com/office/drawing/2014/main" id="{CFCCECD3-9558-44C8-83FF-BA4726EB30FD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9" name="Graphic 65">
              <a:extLst>
                <a:ext uri="{FF2B5EF4-FFF2-40B4-BE49-F238E27FC236}">
                  <a16:creationId xmlns:a16="http://schemas.microsoft.com/office/drawing/2014/main" id="{8FDBFBA3-201A-489E-B512-AD1FD094D866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4D02B21-9372-4801-BE7A-A1C665B84651}"/>
              </a:ext>
            </a:extLst>
          </p:cNvPr>
          <p:cNvSpPr/>
          <p:nvPr/>
        </p:nvSpPr>
        <p:spPr>
          <a:xfrm>
            <a:off x="5850954" y="2055384"/>
            <a:ext cx="6125893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074" name="Picture 2" descr="Joven Pensando En Una Idea Innovadora Ilustración del Vector - Ilustración  de bulbo, alegre: 268345521">
            <a:extLst>
              <a:ext uri="{FF2B5EF4-FFF2-40B4-BE49-F238E27FC236}">
                <a16:creationId xmlns:a16="http://schemas.microsoft.com/office/drawing/2014/main" id="{699C7D4D-19EB-4B81-B0F4-41A756344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4916" r="34070" b="14614"/>
          <a:stretch/>
        </p:blipFill>
        <p:spPr bwMode="auto">
          <a:xfrm flipH="1">
            <a:off x="554867" y="4069946"/>
            <a:ext cx="1322851" cy="231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C087BB7D-0822-467A-887A-CF4D73664F3E}"/>
              </a:ext>
            </a:extLst>
          </p:cNvPr>
          <p:cNvSpPr txBox="1"/>
          <p:nvPr/>
        </p:nvSpPr>
        <p:spPr>
          <a:xfrm>
            <a:off x="1877718" y="3955635"/>
            <a:ext cx="2861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/>
              <a:t>¿Qué otro tipo de algoritmo puedes crear para obtener el mismo resultado?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506576AF-CF4C-41AB-9ABF-7E6B2A40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0" r="5687"/>
          <a:stretch/>
        </p:blipFill>
        <p:spPr>
          <a:xfrm>
            <a:off x="6888433" y="4534156"/>
            <a:ext cx="2307923" cy="2331537"/>
          </a:xfrm>
          <a:prstGeom prst="rect">
            <a:avLst/>
          </a:prstGeom>
        </p:spPr>
      </p:pic>
      <p:sp>
        <p:nvSpPr>
          <p:cNvPr id="60" name="Flecha: a la derecha con bandas 59">
            <a:extLst>
              <a:ext uri="{FF2B5EF4-FFF2-40B4-BE49-F238E27FC236}">
                <a16:creationId xmlns:a16="http://schemas.microsoft.com/office/drawing/2014/main" id="{B8523823-FEB1-4599-AB2A-83280120991D}"/>
              </a:ext>
            </a:extLst>
          </p:cNvPr>
          <p:cNvSpPr/>
          <p:nvPr/>
        </p:nvSpPr>
        <p:spPr>
          <a:xfrm rot="5400000">
            <a:off x="7801687" y="4056982"/>
            <a:ext cx="379393" cy="46557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25E8015-BB80-4947-9C61-D0268C5F81DD}"/>
              </a:ext>
            </a:extLst>
          </p:cNvPr>
          <p:cNvSpPr txBox="1"/>
          <p:nvPr/>
        </p:nvSpPr>
        <p:spPr>
          <a:xfrm>
            <a:off x="6333680" y="4155122"/>
            <a:ext cx="143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/>
              <a:t>Resultado</a:t>
            </a:r>
          </a:p>
        </p:txBody>
      </p:sp>
      <p:sp>
        <p:nvSpPr>
          <p:cNvPr id="52" name="Graphic 59">
            <a:extLst>
              <a:ext uri="{FF2B5EF4-FFF2-40B4-BE49-F238E27FC236}">
                <a16:creationId xmlns:a16="http://schemas.microsoft.com/office/drawing/2014/main" id="{F9B0526B-AFB2-42B9-9AAC-ED9A5A2E5749}"/>
              </a:ext>
            </a:extLst>
          </p:cNvPr>
          <p:cNvSpPr>
            <a:spLocks/>
          </p:cNvSpPr>
          <p:nvPr/>
        </p:nvSpPr>
        <p:spPr>
          <a:xfrm>
            <a:off x="8119152" y="2396165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53" name="Group 63">
            <a:extLst>
              <a:ext uri="{FF2B5EF4-FFF2-40B4-BE49-F238E27FC236}">
                <a16:creationId xmlns:a16="http://schemas.microsoft.com/office/drawing/2014/main" id="{18572B65-77B9-420B-9E0D-9122EAF84CB7}"/>
              </a:ext>
            </a:extLst>
          </p:cNvPr>
          <p:cNvGrpSpPr>
            <a:grpSpLocks/>
          </p:cNvGrpSpPr>
          <p:nvPr/>
        </p:nvGrpSpPr>
        <p:grpSpPr>
          <a:xfrm>
            <a:off x="8854784" y="2406836"/>
            <a:ext cx="149225" cy="379388"/>
            <a:chOff x="0" y="0"/>
            <a:chExt cx="149225" cy="379388"/>
          </a:xfrm>
        </p:grpSpPr>
        <p:sp>
          <p:nvSpPr>
            <p:cNvPr id="54" name="Graphic 64">
              <a:extLst>
                <a:ext uri="{FF2B5EF4-FFF2-40B4-BE49-F238E27FC236}">
                  <a16:creationId xmlns:a16="http://schemas.microsoft.com/office/drawing/2014/main" id="{95C1D0B3-A92E-4FAE-A342-767050EC741F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6" name="Graphic 65">
              <a:extLst>
                <a:ext uri="{FF2B5EF4-FFF2-40B4-BE49-F238E27FC236}">
                  <a16:creationId xmlns:a16="http://schemas.microsoft.com/office/drawing/2014/main" id="{7E1970D4-6ABE-419B-A9DD-8B405F185FDA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CB8896-05D7-4B6B-9A5D-594CA7F4B3E4}"/>
              </a:ext>
            </a:extLst>
          </p:cNvPr>
          <p:cNvGrpSpPr>
            <a:grpSpLocks/>
          </p:cNvGrpSpPr>
          <p:nvPr/>
        </p:nvGrpSpPr>
        <p:grpSpPr>
          <a:xfrm rot="10800000">
            <a:off x="9192912" y="2502210"/>
            <a:ext cx="379393" cy="149225"/>
            <a:chOff x="0" y="0"/>
            <a:chExt cx="379393" cy="149225"/>
          </a:xfrm>
        </p:grpSpPr>
        <p:sp>
          <p:nvSpPr>
            <p:cNvPr id="58" name="Graphic 57">
              <a:extLst>
                <a:ext uri="{FF2B5EF4-FFF2-40B4-BE49-F238E27FC236}">
                  <a16:creationId xmlns:a16="http://schemas.microsoft.com/office/drawing/2014/main" id="{A8A43726-FE86-4536-AF48-9CB41D2A213F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9" name="Graphic 58">
              <a:extLst>
                <a:ext uri="{FF2B5EF4-FFF2-40B4-BE49-F238E27FC236}">
                  <a16:creationId xmlns:a16="http://schemas.microsoft.com/office/drawing/2014/main" id="{B54DDEE4-B926-41AC-9655-3E04707C5F4B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62" name="Graphic 59">
            <a:extLst>
              <a:ext uri="{FF2B5EF4-FFF2-40B4-BE49-F238E27FC236}">
                <a16:creationId xmlns:a16="http://schemas.microsoft.com/office/drawing/2014/main" id="{A2EBC1AB-EEDF-4CA8-8B2D-BD4560174396}"/>
              </a:ext>
            </a:extLst>
          </p:cNvPr>
          <p:cNvSpPr>
            <a:spLocks/>
          </p:cNvSpPr>
          <p:nvPr/>
        </p:nvSpPr>
        <p:spPr>
          <a:xfrm>
            <a:off x="9814752" y="2370908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63" name="Group 56">
            <a:extLst>
              <a:ext uri="{FF2B5EF4-FFF2-40B4-BE49-F238E27FC236}">
                <a16:creationId xmlns:a16="http://schemas.microsoft.com/office/drawing/2014/main" id="{BF7DFCD9-3F16-4591-922A-D6792AD843AD}"/>
              </a:ext>
            </a:extLst>
          </p:cNvPr>
          <p:cNvGrpSpPr>
            <a:grpSpLocks/>
          </p:cNvGrpSpPr>
          <p:nvPr/>
        </p:nvGrpSpPr>
        <p:grpSpPr>
          <a:xfrm rot="10800000">
            <a:off x="10432049" y="2477274"/>
            <a:ext cx="379393" cy="149225"/>
            <a:chOff x="0" y="0"/>
            <a:chExt cx="379393" cy="149225"/>
          </a:xfrm>
        </p:grpSpPr>
        <p:sp>
          <p:nvSpPr>
            <p:cNvPr id="64" name="Graphic 57">
              <a:extLst>
                <a:ext uri="{FF2B5EF4-FFF2-40B4-BE49-F238E27FC236}">
                  <a16:creationId xmlns:a16="http://schemas.microsoft.com/office/drawing/2014/main" id="{7AC9A0AD-6D96-41B8-9B98-2DE1E99949A3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5" name="Graphic 58">
              <a:extLst>
                <a:ext uri="{FF2B5EF4-FFF2-40B4-BE49-F238E27FC236}">
                  <a16:creationId xmlns:a16="http://schemas.microsoft.com/office/drawing/2014/main" id="{D81753E0-E439-48D6-877C-E4D84845D1EA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66" name="Group 63">
            <a:extLst>
              <a:ext uri="{FF2B5EF4-FFF2-40B4-BE49-F238E27FC236}">
                <a16:creationId xmlns:a16="http://schemas.microsoft.com/office/drawing/2014/main" id="{E5EBE51B-6474-4E75-8E12-0AFC8187F1BC}"/>
              </a:ext>
            </a:extLst>
          </p:cNvPr>
          <p:cNvGrpSpPr>
            <a:grpSpLocks/>
          </p:cNvGrpSpPr>
          <p:nvPr/>
        </p:nvGrpSpPr>
        <p:grpSpPr>
          <a:xfrm rot="10800000">
            <a:off x="11006927" y="2324082"/>
            <a:ext cx="149225" cy="379388"/>
            <a:chOff x="0" y="0"/>
            <a:chExt cx="149225" cy="379388"/>
          </a:xfrm>
        </p:grpSpPr>
        <p:sp>
          <p:nvSpPr>
            <p:cNvPr id="67" name="Graphic 64">
              <a:extLst>
                <a:ext uri="{FF2B5EF4-FFF2-40B4-BE49-F238E27FC236}">
                  <a16:creationId xmlns:a16="http://schemas.microsoft.com/office/drawing/2014/main" id="{FE02C6AD-B9D5-42E6-BF33-A86C9A6B029A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8" name="Graphic 65">
              <a:extLst>
                <a:ext uri="{FF2B5EF4-FFF2-40B4-BE49-F238E27FC236}">
                  <a16:creationId xmlns:a16="http://schemas.microsoft.com/office/drawing/2014/main" id="{D6981CD3-3239-42B1-A017-BE4B4113B807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69" name="Graphic 59">
            <a:extLst>
              <a:ext uri="{FF2B5EF4-FFF2-40B4-BE49-F238E27FC236}">
                <a16:creationId xmlns:a16="http://schemas.microsoft.com/office/drawing/2014/main" id="{835CAE3F-1E64-4526-B97B-D4A126A12B68}"/>
              </a:ext>
            </a:extLst>
          </p:cNvPr>
          <p:cNvSpPr>
            <a:spLocks/>
          </p:cNvSpPr>
          <p:nvPr/>
        </p:nvSpPr>
        <p:spPr>
          <a:xfrm>
            <a:off x="11458255" y="2364910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BAF87AC-5BB1-4F95-BA16-441E015A4CFE}"/>
              </a:ext>
            </a:extLst>
          </p:cNvPr>
          <p:cNvSpPr/>
          <p:nvPr/>
        </p:nvSpPr>
        <p:spPr>
          <a:xfrm>
            <a:off x="7163809" y="4786632"/>
            <a:ext cx="197148" cy="152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C8CB1C1B-3BF4-416B-AE31-D13B06176486}"/>
              </a:ext>
            </a:extLst>
          </p:cNvPr>
          <p:cNvSpPr/>
          <p:nvPr/>
        </p:nvSpPr>
        <p:spPr>
          <a:xfrm>
            <a:off x="8657636" y="6378312"/>
            <a:ext cx="197148" cy="1529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475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OMi.digital - Sabias que?">
            <a:extLst>
              <a:ext uri="{FF2B5EF4-FFF2-40B4-BE49-F238E27FC236}">
                <a16:creationId xmlns:a16="http://schemas.microsoft.com/office/drawing/2014/main" id="{A9DD34AE-B7DA-4498-9E69-34EA040A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16" b="92067" l="9248" r="94201">
                        <a14:foregroundMark x1="18495" y1="36117" x2="17555" y2="49478"/>
                        <a14:foregroundMark x1="17555" y1="49478" x2="23354" y2="49896"/>
                        <a14:foregroundMark x1="17555" y1="24843" x2="16614" y2="23800"/>
                        <a14:foregroundMark x1="54232" y1="19624" x2="60502" y2="28184"/>
                        <a14:foregroundMark x1="60502" y1="28184" x2="58777" y2="37370"/>
                        <a14:foregroundMark x1="60345" y1="44885" x2="60031" y2="43633"/>
                        <a14:foregroundMark x1="38871" y1="10021" x2="49843" y2="7724"/>
                        <a14:foregroundMark x1="49843" y1="7724" x2="51567" y2="10647"/>
                        <a14:foregroundMark x1="10345" y1="32985" x2="9404" y2="43633"/>
                        <a14:foregroundMark x1="70063" y1="49896" x2="73041" y2="72651"/>
                        <a14:foregroundMark x1="73041" y1="72651" x2="73041" y2="72651"/>
                        <a14:foregroundMark x1="68025" y1="67223" x2="67712" y2="69520"/>
                        <a14:foregroundMark x1="78683" y1="83716" x2="78370" y2="92067"/>
                        <a14:foregroundMark x1="83386" y1="63674" x2="83542" y2="67641"/>
                        <a14:foregroundMark x1="90439" y1="58246" x2="94201" y2="58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8" y="1178107"/>
            <a:ext cx="2017962" cy="176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A24AC8-42B3-463E-9D6E-4B2CE7725EB1}"/>
              </a:ext>
            </a:extLst>
          </p:cNvPr>
          <p:cNvSpPr txBox="1"/>
          <p:nvPr/>
        </p:nvSpPr>
        <p:spPr>
          <a:xfrm>
            <a:off x="3053654" y="1728758"/>
            <a:ext cx="5726620" cy="58477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1600"/>
              <a:t>Si hay otra forma de escribir el algoritmo y que se obtenga el mismo resultado. Probémoslo en sus cuadernos.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8C61A6-C801-449C-98F5-0346ED3DEBDB}"/>
              </a:ext>
            </a:extLst>
          </p:cNvPr>
          <p:cNvSpPr txBox="1"/>
          <p:nvPr/>
        </p:nvSpPr>
        <p:spPr>
          <a:xfrm>
            <a:off x="956383" y="3732211"/>
            <a:ext cx="467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600"/>
              <a:t>“adelante, pintar el cuadrado, adelante, línea siguiente, pintar el cuadrado, atrás, atrás, pintar el cuadrado, línea siguiente, adelante, pintar el cuadrado </a:t>
            </a:r>
          </a:p>
        </p:txBody>
      </p:sp>
      <p:grpSp>
        <p:nvGrpSpPr>
          <p:cNvPr id="11" name="Group 56">
            <a:extLst>
              <a:ext uri="{FF2B5EF4-FFF2-40B4-BE49-F238E27FC236}">
                <a16:creationId xmlns:a16="http://schemas.microsoft.com/office/drawing/2014/main" id="{4F79853E-5904-4E3E-A06C-AA8F405B2D1A}"/>
              </a:ext>
            </a:extLst>
          </p:cNvPr>
          <p:cNvGrpSpPr>
            <a:grpSpLocks/>
          </p:cNvGrpSpPr>
          <p:nvPr/>
        </p:nvGrpSpPr>
        <p:grpSpPr>
          <a:xfrm>
            <a:off x="6494028" y="3394302"/>
            <a:ext cx="379393" cy="149225"/>
            <a:chOff x="0" y="0"/>
            <a:chExt cx="379393" cy="149225"/>
          </a:xfrm>
        </p:grpSpPr>
        <p:sp>
          <p:nvSpPr>
            <p:cNvPr id="12" name="Graphic 57">
              <a:extLst>
                <a:ext uri="{FF2B5EF4-FFF2-40B4-BE49-F238E27FC236}">
                  <a16:creationId xmlns:a16="http://schemas.microsoft.com/office/drawing/2014/main" id="{C06DDE76-41D9-4785-85B4-1244205AB7F6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3" name="Graphic 58">
              <a:extLst>
                <a:ext uri="{FF2B5EF4-FFF2-40B4-BE49-F238E27FC236}">
                  <a16:creationId xmlns:a16="http://schemas.microsoft.com/office/drawing/2014/main" id="{CBF807E6-6D3F-4D51-8371-5E22540D9847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14" name="Graphic 59">
            <a:extLst>
              <a:ext uri="{FF2B5EF4-FFF2-40B4-BE49-F238E27FC236}">
                <a16:creationId xmlns:a16="http://schemas.microsoft.com/office/drawing/2014/main" id="{1E1BFEAA-2B90-4501-8430-EA6ED18F3D64}"/>
              </a:ext>
            </a:extLst>
          </p:cNvPr>
          <p:cNvSpPr>
            <a:spLocks/>
          </p:cNvSpPr>
          <p:nvPr/>
        </p:nvSpPr>
        <p:spPr>
          <a:xfrm>
            <a:off x="7224739" y="3280234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15" name="Group 56">
            <a:extLst>
              <a:ext uri="{FF2B5EF4-FFF2-40B4-BE49-F238E27FC236}">
                <a16:creationId xmlns:a16="http://schemas.microsoft.com/office/drawing/2014/main" id="{8DBB55FA-EC6B-42A5-B016-384881E06281}"/>
              </a:ext>
            </a:extLst>
          </p:cNvPr>
          <p:cNvGrpSpPr>
            <a:grpSpLocks/>
          </p:cNvGrpSpPr>
          <p:nvPr/>
        </p:nvGrpSpPr>
        <p:grpSpPr>
          <a:xfrm>
            <a:off x="7896929" y="3354387"/>
            <a:ext cx="379393" cy="149225"/>
            <a:chOff x="0" y="0"/>
            <a:chExt cx="379393" cy="149225"/>
          </a:xfrm>
        </p:grpSpPr>
        <p:sp>
          <p:nvSpPr>
            <p:cNvPr id="16" name="Graphic 57">
              <a:extLst>
                <a:ext uri="{FF2B5EF4-FFF2-40B4-BE49-F238E27FC236}">
                  <a16:creationId xmlns:a16="http://schemas.microsoft.com/office/drawing/2014/main" id="{503C7106-FF88-42E0-AB28-A1879D4428E1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7" name="Graphic 58">
              <a:extLst>
                <a:ext uri="{FF2B5EF4-FFF2-40B4-BE49-F238E27FC236}">
                  <a16:creationId xmlns:a16="http://schemas.microsoft.com/office/drawing/2014/main" id="{691C4CE1-E2A8-4B1E-9762-73E56D01981F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18" name="Group 63">
            <a:extLst>
              <a:ext uri="{FF2B5EF4-FFF2-40B4-BE49-F238E27FC236}">
                <a16:creationId xmlns:a16="http://schemas.microsoft.com/office/drawing/2014/main" id="{2AC7DB2C-7E1E-4063-98DD-4CCF6A817708}"/>
              </a:ext>
            </a:extLst>
          </p:cNvPr>
          <p:cNvGrpSpPr>
            <a:grpSpLocks/>
          </p:cNvGrpSpPr>
          <p:nvPr/>
        </p:nvGrpSpPr>
        <p:grpSpPr>
          <a:xfrm>
            <a:off x="8446100" y="3840513"/>
            <a:ext cx="149225" cy="379388"/>
            <a:chOff x="0" y="0"/>
            <a:chExt cx="149225" cy="379388"/>
          </a:xfrm>
        </p:grpSpPr>
        <p:sp>
          <p:nvSpPr>
            <p:cNvPr id="19" name="Graphic 64">
              <a:extLst>
                <a:ext uri="{FF2B5EF4-FFF2-40B4-BE49-F238E27FC236}">
                  <a16:creationId xmlns:a16="http://schemas.microsoft.com/office/drawing/2014/main" id="{C6244E0E-4906-413B-A6D6-FC75D0923E8F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0" name="Graphic 65">
              <a:extLst>
                <a:ext uri="{FF2B5EF4-FFF2-40B4-BE49-F238E27FC236}">
                  <a16:creationId xmlns:a16="http://schemas.microsoft.com/office/drawing/2014/main" id="{2916ED09-2DC0-484C-86BD-C09FC9E292F1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21" name="Graphic 59">
            <a:extLst>
              <a:ext uri="{FF2B5EF4-FFF2-40B4-BE49-F238E27FC236}">
                <a16:creationId xmlns:a16="http://schemas.microsoft.com/office/drawing/2014/main" id="{309B42C0-54BC-4ECB-980A-D7739D0F4462}"/>
              </a:ext>
            </a:extLst>
          </p:cNvPr>
          <p:cNvSpPr>
            <a:spLocks/>
          </p:cNvSpPr>
          <p:nvPr/>
        </p:nvSpPr>
        <p:spPr>
          <a:xfrm>
            <a:off x="7935637" y="3840513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22" name="Group 69">
            <a:extLst>
              <a:ext uri="{FF2B5EF4-FFF2-40B4-BE49-F238E27FC236}">
                <a16:creationId xmlns:a16="http://schemas.microsoft.com/office/drawing/2014/main" id="{C1D579FE-0D71-450D-B414-33AFF183612E}"/>
              </a:ext>
            </a:extLst>
          </p:cNvPr>
          <p:cNvGrpSpPr>
            <a:grpSpLocks/>
          </p:cNvGrpSpPr>
          <p:nvPr/>
        </p:nvGrpSpPr>
        <p:grpSpPr>
          <a:xfrm>
            <a:off x="7368509" y="3900193"/>
            <a:ext cx="379319" cy="149225"/>
            <a:chOff x="0" y="0"/>
            <a:chExt cx="379319" cy="149225"/>
          </a:xfrm>
        </p:grpSpPr>
        <p:sp>
          <p:nvSpPr>
            <p:cNvPr id="23" name="Graphic 70">
              <a:extLst>
                <a:ext uri="{FF2B5EF4-FFF2-40B4-BE49-F238E27FC236}">
                  <a16:creationId xmlns:a16="http://schemas.microsoft.com/office/drawing/2014/main" id="{426779B5-E5CF-4025-9411-80BBE0BFA66F}"/>
                </a:ext>
              </a:extLst>
            </p:cNvPr>
            <p:cNvSpPr/>
            <p:nvPr/>
          </p:nvSpPr>
          <p:spPr>
            <a:xfrm>
              <a:off x="129129" y="7434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249974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4" name="Graphic 71">
              <a:extLst>
                <a:ext uri="{FF2B5EF4-FFF2-40B4-BE49-F238E27FC236}">
                  <a16:creationId xmlns:a16="http://schemas.microsoft.com/office/drawing/2014/main" id="{22383E21-2F6F-45F7-A9EC-7201E4C12A38}"/>
                </a:ext>
              </a:extLst>
            </p:cNvPr>
            <p:cNvSpPr/>
            <p:nvPr/>
          </p:nvSpPr>
          <p:spPr>
            <a:xfrm>
              <a:off x="0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181952" y="0"/>
                  </a:moveTo>
                  <a:lnTo>
                    <a:pt x="0" y="74358"/>
                  </a:lnTo>
                  <a:lnTo>
                    <a:pt x="181952" y="148678"/>
                  </a:lnTo>
                  <a:lnTo>
                    <a:pt x="138772" y="74358"/>
                  </a:lnTo>
                  <a:lnTo>
                    <a:pt x="18195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25" name="Group 69">
            <a:extLst>
              <a:ext uri="{FF2B5EF4-FFF2-40B4-BE49-F238E27FC236}">
                <a16:creationId xmlns:a16="http://schemas.microsoft.com/office/drawing/2014/main" id="{60DB2A40-F08B-49CA-A841-3AB634F22BCA}"/>
              </a:ext>
            </a:extLst>
          </p:cNvPr>
          <p:cNvGrpSpPr>
            <a:grpSpLocks/>
          </p:cNvGrpSpPr>
          <p:nvPr/>
        </p:nvGrpSpPr>
        <p:grpSpPr>
          <a:xfrm>
            <a:off x="6705626" y="3917760"/>
            <a:ext cx="379319" cy="149225"/>
            <a:chOff x="0" y="0"/>
            <a:chExt cx="379319" cy="149225"/>
          </a:xfrm>
        </p:grpSpPr>
        <p:sp>
          <p:nvSpPr>
            <p:cNvPr id="26" name="Graphic 70">
              <a:extLst>
                <a:ext uri="{FF2B5EF4-FFF2-40B4-BE49-F238E27FC236}">
                  <a16:creationId xmlns:a16="http://schemas.microsoft.com/office/drawing/2014/main" id="{F07A77E4-805B-4329-8F96-1199F1D4C649}"/>
                </a:ext>
              </a:extLst>
            </p:cNvPr>
            <p:cNvSpPr/>
            <p:nvPr/>
          </p:nvSpPr>
          <p:spPr>
            <a:xfrm>
              <a:off x="129129" y="7434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249974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7" name="Graphic 71">
              <a:extLst>
                <a:ext uri="{FF2B5EF4-FFF2-40B4-BE49-F238E27FC236}">
                  <a16:creationId xmlns:a16="http://schemas.microsoft.com/office/drawing/2014/main" id="{A706BD63-7A3B-4FA0-9367-2E9E627C787C}"/>
                </a:ext>
              </a:extLst>
            </p:cNvPr>
            <p:cNvSpPr/>
            <p:nvPr/>
          </p:nvSpPr>
          <p:spPr>
            <a:xfrm>
              <a:off x="0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181952" y="0"/>
                  </a:moveTo>
                  <a:lnTo>
                    <a:pt x="0" y="74358"/>
                  </a:lnTo>
                  <a:lnTo>
                    <a:pt x="181952" y="148678"/>
                  </a:lnTo>
                  <a:lnTo>
                    <a:pt x="138772" y="74358"/>
                  </a:lnTo>
                  <a:lnTo>
                    <a:pt x="18195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28" name="Group 63">
            <a:extLst>
              <a:ext uri="{FF2B5EF4-FFF2-40B4-BE49-F238E27FC236}">
                <a16:creationId xmlns:a16="http://schemas.microsoft.com/office/drawing/2014/main" id="{F5D5468B-1C41-4081-B754-85BED6F72115}"/>
              </a:ext>
            </a:extLst>
          </p:cNvPr>
          <p:cNvGrpSpPr>
            <a:grpSpLocks/>
          </p:cNvGrpSpPr>
          <p:nvPr/>
        </p:nvGrpSpPr>
        <p:grpSpPr>
          <a:xfrm>
            <a:off x="6683725" y="4351501"/>
            <a:ext cx="149225" cy="379388"/>
            <a:chOff x="0" y="0"/>
            <a:chExt cx="149225" cy="379388"/>
          </a:xfrm>
        </p:grpSpPr>
        <p:sp>
          <p:nvSpPr>
            <p:cNvPr id="29" name="Graphic 64">
              <a:extLst>
                <a:ext uri="{FF2B5EF4-FFF2-40B4-BE49-F238E27FC236}">
                  <a16:creationId xmlns:a16="http://schemas.microsoft.com/office/drawing/2014/main" id="{C00E2BA3-C000-450C-9138-CAA2CCC9ECD1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0" name="Graphic 65">
              <a:extLst>
                <a:ext uri="{FF2B5EF4-FFF2-40B4-BE49-F238E27FC236}">
                  <a16:creationId xmlns:a16="http://schemas.microsoft.com/office/drawing/2014/main" id="{014ED0D8-1352-469E-A53C-32B43FC577F1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31" name="Group 56">
            <a:extLst>
              <a:ext uri="{FF2B5EF4-FFF2-40B4-BE49-F238E27FC236}">
                <a16:creationId xmlns:a16="http://schemas.microsoft.com/office/drawing/2014/main" id="{98BE18ED-FF5C-4E77-99B4-B4F6EA7D3897}"/>
              </a:ext>
            </a:extLst>
          </p:cNvPr>
          <p:cNvGrpSpPr>
            <a:grpSpLocks/>
          </p:cNvGrpSpPr>
          <p:nvPr/>
        </p:nvGrpSpPr>
        <p:grpSpPr>
          <a:xfrm>
            <a:off x="7011390" y="4566142"/>
            <a:ext cx="379393" cy="149225"/>
            <a:chOff x="0" y="0"/>
            <a:chExt cx="379393" cy="149225"/>
          </a:xfrm>
        </p:grpSpPr>
        <p:sp>
          <p:nvSpPr>
            <p:cNvPr id="32" name="Graphic 57">
              <a:extLst>
                <a:ext uri="{FF2B5EF4-FFF2-40B4-BE49-F238E27FC236}">
                  <a16:creationId xmlns:a16="http://schemas.microsoft.com/office/drawing/2014/main" id="{785BC4A4-7CDF-4CD1-BA11-90F5C414CBB0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3" name="Graphic 58">
              <a:extLst>
                <a:ext uri="{FF2B5EF4-FFF2-40B4-BE49-F238E27FC236}">
                  <a16:creationId xmlns:a16="http://schemas.microsoft.com/office/drawing/2014/main" id="{63F6BB49-8A3E-4262-9309-806EFE6C9B42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34" name="Graphic 59">
            <a:extLst>
              <a:ext uri="{FF2B5EF4-FFF2-40B4-BE49-F238E27FC236}">
                <a16:creationId xmlns:a16="http://schemas.microsoft.com/office/drawing/2014/main" id="{6651C540-DD9B-49D4-9FED-9F83275D670E}"/>
              </a:ext>
            </a:extLst>
          </p:cNvPr>
          <p:cNvSpPr>
            <a:spLocks/>
          </p:cNvSpPr>
          <p:nvPr/>
        </p:nvSpPr>
        <p:spPr>
          <a:xfrm>
            <a:off x="7771905" y="4403571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94FB8A6-49D5-4659-B9A3-0EDF3AC24484}"/>
              </a:ext>
            </a:extLst>
          </p:cNvPr>
          <p:cNvSpPr/>
          <p:nvPr/>
        </p:nvSpPr>
        <p:spPr>
          <a:xfrm>
            <a:off x="6171070" y="3125624"/>
            <a:ext cx="2609204" cy="19301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AC7E9A1F-3CF3-44F1-B22C-6AFFDE5B7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0" r="5687"/>
          <a:stretch/>
        </p:blipFill>
        <p:spPr>
          <a:xfrm>
            <a:off x="9948129" y="4049418"/>
            <a:ext cx="1708760" cy="1726244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66D619DE-64E2-4C6E-807A-DE40A1293143}"/>
              </a:ext>
            </a:extLst>
          </p:cNvPr>
          <p:cNvCxnSpPr/>
          <p:nvPr/>
        </p:nvCxnSpPr>
        <p:spPr>
          <a:xfrm>
            <a:off x="8958714" y="4165867"/>
            <a:ext cx="808048" cy="473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raphic 59">
            <a:extLst>
              <a:ext uri="{FF2B5EF4-FFF2-40B4-BE49-F238E27FC236}">
                <a16:creationId xmlns:a16="http://schemas.microsoft.com/office/drawing/2014/main" id="{6F209B09-1D94-48D0-9EEA-D3C521795535}"/>
              </a:ext>
            </a:extLst>
          </p:cNvPr>
          <p:cNvSpPr>
            <a:spLocks/>
          </p:cNvSpPr>
          <p:nvPr/>
        </p:nvSpPr>
        <p:spPr>
          <a:xfrm>
            <a:off x="6295432" y="3784418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2" name="Group 56">
            <a:extLst>
              <a:ext uri="{FF2B5EF4-FFF2-40B4-BE49-F238E27FC236}">
                <a16:creationId xmlns:a16="http://schemas.microsoft.com/office/drawing/2014/main" id="{4215D50C-2615-0959-009E-914C6F5CEC5E}"/>
              </a:ext>
            </a:extLst>
          </p:cNvPr>
          <p:cNvGrpSpPr>
            <a:grpSpLocks/>
          </p:cNvGrpSpPr>
          <p:nvPr/>
        </p:nvGrpSpPr>
        <p:grpSpPr>
          <a:xfrm>
            <a:off x="1499867" y="5888238"/>
            <a:ext cx="379393" cy="149225"/>
            <a:chOff x="0" y="0"/>
            <a:chExt cx="379393" cy="149225"/>
          </a:xfrm>
        </p:grpSpPr>
        <p:sp>
          <p:nvSpPr>
            <p:cNvPr id="3" name="Graphic 57">
              <a:extLst>
                <a:ext uri="{FF2B5EF4-FFF2-40B4-BE49-F238E27FC236}">
                  <a16:creationId xmlns:a16="http://schemas.microsoft.com/office/drawing/2014/main" id="{FA56D2A6-0688-907B-A98E-A0B8E4EEC840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" name="Graphic 58">
              <a:extLst>
                <a:ext uri="{FF2B5EF4-FFF2-40B4-BE49-F238E27FC236}">
                  <a16:creationId xmlns:a16="http://schemas.microsoft.com/office/drawing/2014/main" id="{F11BF377-7672-2070-6844-6C15D5ED28C6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5" name="Graphic 59">
            <a:extLst>
              <a:ext uri="{FF2B5EF4-FFF2-40B4-BE49-F238E27FC236}">
                <a16:creationId xmlns:a16="http://schemas.microsoft.com/office/drawing/2014/main" id="{2EAF4B56-567A-6512-3774-D443C8211592}"/>
              </a:ext>
            </a:extLst>
          </p:cNvPr>
          <p:cNvSpPr>
            <a:spLocks/>
          </p:cNvSpPr>
          <p:nvPr/>
        </p:nvSpPr>
        <p:spPr>
          <a:xfrm>
            <a:off x="1986805" y="5764763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9" name="Group 56">
            <a:extLst>
              <a:ext uri="{FF2B5EF4-FFF2-40B4-BE49-F238E27FC236}">
                <a16:creationId xmlns:a16="http://schemas.microsoft.com/office/drawing/2014/main" id="{41BE5992-CDC8-5F95-16D2-48974D28AD8F}"/>
              </a:ext>
            </a:extLst>
          </p:cNvPr>
          <p:cNvGrpSpPr>
            <a:grpSpLocks/>
          </p:cNvGrpSpPr>
          <p:nvPr/>
        </p:nvGrpSpPr>
        <p:grpSpPr>
          <a:xfrm>
            <a:off x="2491526" y="5889113"/>
            <a:ext cx="379393" cy="149225"/>
            <a:chOff x="0" y="0"/>
            <a:chExt cx="379393" cy="149225"/>
          </a:xfrm>
        </p:grpSpPr>
        <p:sp>
          <p:nvSpPr>
            <p:cNvPr id="39" name="Graphic 57">
              <a:extLst>
                <a:ext uri="{FF2B5EF4-FFF2-40B4-BE49-F238E27FC236}">
                  <a16:creationId xmlns:a16="http://schemas.microsoft.com/office/drawing/2014/main" id="{C09D486E-3523-CF91-37FA-BEA5111309F6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 dirty="0"/>
            </a:p>
          </p:txBody>
        </p:sp>
        <p:sp>
          <p:nvSpPr>
            <p:cNvPr id="40" name="Graphic 58">
              <a:extLst>
                <a:ext uri="{FF2B5EF4-FFF2-40B4-BE49-F238E27FC236}">
                  <a16:creationId xmlns:a16="http://schemas.microsoft.com/office/drawing/2014/main" id="{26301523-F8A5-45A8-441A-03E0BA124F8A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 dirty="0"/>
            </a:p>
          </p:txBody>
        </p:sp>
      </p:grpSp>
      <p:grpSp>
        <p:nvGrpSpPr>
          <p:cNvPr id="41" name="Group 63">
            <a:extLst>
              <a:ext uri="{FF2B5EF4-FFF2-40B4-BE49-F238E27FC236}">
                <a16:creationId xmlns:a16="http://schemas.microsoft.com/office/drawing/2014/main" id="{EDD7586D-4640-9099-0FB6-196BA780D66B}"/>
              </a:ext>
            </a:extLst>
          </p:cNvPr>
          <p:cNvGrpSpPr>
            <a:grpSpLocks/>
          </p:cNvGrpSpPr>
          <p:nvPr/>
        </p:nvGrpSpPr>
        <p:grpSpPr>
          <a:xfrm>
            <a:off x="3023275" y="5781816"/>
            <a:ext cx="149225" cy="379388"/>
            <a:chOff x="0" y="0"/>
            <a:chExt cx="149225" cy="379388"/>
          </a:xfrm>
        </p:grpSpPr>
        <p:sp>
          <p:nvSpPr>
            <p:cNvPr id="42" name="Graphic 64">
              <a:extLst>
                <a:ext uri="{FF2B5EF4-FFF2-40B4-BE49-F238E27FC236}">
                  <a16:creationId xmlns:a16="http://schemas.microsoft.com/office/drawing/2014/main" id="{7F97B763-DC6F-64E1-CC61-0417DC946483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 dirty="0"/>
            </a:p>
          </p:txBody>
        </p:sp>
        <p:sp>
          <p:nvSpPr>
            <p:cNvPr id="43" name="Graphic 65">
              <a:extLst>
                <a:ext uri="{FF2B5EF4-FFF2-40B4-BE49-F238E27FC236}">
                  <a16:creationId xmlns:a16="http://schemas.microsoft.com/office/drawing/2014/main" id="{F4D65B83-56AA-5317-3E99-19FAA1D0C63C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44" name="Graphic 59">
            <a:extLst>
              <a:ext uri="{FF2B5EF4-FFF2-40B4-BE49-F238E27FC236}">
                <a16:creationId xmlns:a16="http://schemas.microsoft.com/office/drawing/2014/main" id="{04FE1C74-3AE4-6FDF-9111-C854AF2D1258}"/>
              </a:ext>
            </a:extLst>
          </p:cNvPr>
          <p:cNvSpPr>
            <a:spLocks/>
          </p:cNvSpPr>
          <p:nvPr/>
        </p:nvSpPr>
        <p:spPr>
          <a:xfrm>
            <a:off x="4924087" y="5764763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grpSp>
        <p:nvGrpSpPr>
          <p:cNvPr id="45" name="Group 69">
            <a:extLst>
              <a:ext uri="{FF2B5EF4-FFF2-40B4-BE49-F238E27FC236}">
                <a16:creationId xmlns:a16="http://schemas.microsoft.com/office/drawing/2014/main" id="{C410CAA6-D2A5-0702-6E2A-E0596A016965}"/>
              </a:ext>
            </a:extLst>
          </p:cNvPr>
          <p:cNvGrpSpPr>
            <a:grpSpLocks/>
          </p:cNvGrpSpPr>
          <p:nvPr/>
        </p:nvGrpSpPr>
        <p:grpSpPr>
          <a:xfrm>
            <a:off x="4369195" y="5893418"/>
            <a:ext cx="379319" cy="149225"/>
            <a:chOff x="0" y="0"/>
            <a:chExt cx="379319" cy="149225"/>
          </a:xfrm>
        </p:grpSpPr>
        <p:sp>
          <p:nvSpPr>
            <p:cNvPr id="46" name="Graphic 70">
              <a:extLst>
                <a:ext uri="{FF2B5EF4-FFF2-40B4-BE49-F238E27FC236}">
                  <a16:creationId xmlns:a16="http://schemas.microsoft.com/office/drawing/2014/main" id="{CD38795B-FF4B-41C2-4583-9CD69257DB6B}"/>
                </a:ext>
              </a:extLst>
            </p:cNvPr>
            <p:cNvSpPr/>
            <p:nvPr/>
          </p:nvSpPr>
          <p:spPr>
            <a:xfrm>
              <a:off x="129129" y="7434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249974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7" name="Graphic 71">
              <a:extLst>
                <a:ext uri="{FF2B5EF4-FFF2-40B4-BE49-F238E27FC236}">
                  <a16:creationId xmlns:a16="http://schemas.microsoft.com/office/drawing/2014/main" id="{911C71F5-ED13-9F73-8C4D-F4C80ACDBA0D}"/>
                </a:ext>
              </a:extLst>
            </p:cNvPr>
            <p:cNvSpPr/>
            <p:nvPr/>
          </p:nvSpPr>
          <p:spPr>
            <a:xfrm>
              <a:off x="0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181952" y="0"/>
                  </a:moveTo>
                  <a:lnTo>
                    <a:pt x="0" y="74358"/>
                  </a:lnTo>
                  <a:lnTo>
                    <a:pt x="181952" y="148678"/>
                  </a:lnTo>
                  <a:lnTo>
                    <a:pt x="138772" y="74358"/>
                  </a:lnTo>
                  <a:lnTo>
                    <a:pt x="18195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48" name="Group 69">
            <a:extLst>
              <a:ext uri="{FF2B5EF4-FFF2-40B4-BE49-F238E27FC236}">
                <a16:creationId xmlns:a16="http://schemas.microsoft.com/office/drawing/2014/main" id="{D275ACC2-2831-9519-2BD4-72F438CC9786}"/>
              </a:ext>
            </a:extLst>
          </p:cNvPr>
          <p:cNvGrpSpPr>
            <a:grpSpLocks/>
          </p:cNvGrpSpPr>
          <p:nvPr/>
        </p:nvGrpSpPr>
        <p:grpSpPr>
          <a:xfrm>
            <a:off x="3837520" y="5893418"/>
            <a:ext cx="379319" cy="149225"/>
            <a:chOff x="0" y="0"/>
            <a:chExt cx="379319" cy="149225"/>
          </a:xfrm>
        </p:grpSpPr>
        <p:sp>
          <p:nvSpPr>
            <p:cNvPr id="49" name="Graphic 70">
              <a:extLst>
                <a:ext uri="{FF2B5EF4-FFF2-40B4-BE49-F238E27FC236}">
                  <a16:creationId xmlns:a16="http://schemas.microsoft.com/office/drawing/2014/main" id="{EBF61F84-F15F-E3B4-8775-A3ADD0F81CFD}"/>
                </a:ext>
              </a:extLst>
            </p:cNvPr>
            <p:cNvSpPr/>
            <p:nvPr/>
          </p:nvSpPr>
          <p:spPr>
            <a:xfrm>
              <a:off x="129129" y="7434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249974" y="0"/>
                  </a:moveTo>
                  <a:lnTo>
                    <a:pt x="0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0" name="Graphic 71">
              <a:extLst>
                <a:ext uri="{FF2B5EF4-FFF2-40B4-BE49-F238E27FC236}">
                  <a16:creationId xmlns:a16="http://schemas.microsoft.com/office/drawing/2014/main" id="{5A9BCA2F-1C59-AEBF-0199-D201FC060F66}"/>
                </a:ext>
              </a:extLst>
            </p:cNvPr>
            <p:cNvSpPr/>
            <p:nvPr/>
          </p:nvSpPr>
          <p:spPr>
            <a:xfrm>
              <a:off x="0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181952" y="0"/>
                  </a:moveTo>
                  <a:lnTo>
                    <a:pt x="0" y="74358"/>
                  </a:lnTo>
                  <a:lnTo>
                    <a:pt x="181952" y="148678"/>
                  </a:lnTo>
                  <a:lnTo>
                    <a:pt x="138772" y="74358"/>
                  </a:lnTo>
                  <a:lnTo>
                    <a:pt x="18195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51" name="Group 63">
            <a:extLst>
              <a:ext uri="{FF2B5EF4-FFF2-40B4-BE49-F238E27FC236}">
                <a16:creationId xmlns:a16="http://schemas.microsoft.com/office/drawing/2014/main" id="{73FFFA2C-B0CB-AF83-15EB-D5959ACA62FE}"/>
              </a:ext>
            </a:extLst>
          </p:cNvPr>
          <p:cNvGrpSpPr>
            <a:grpSpLocks/>
          </p:cNvGrpSpPr>
          <p:nvPr/>
        </p:nvGrpSpPr>
        <p:grpSpPr>
          <a:xfrm>
            <a:off x="5434289" y="5754759"/>
            <a:ext cx="149225" cy="379388"/>
            <a:chOff x="0" y="0"/>
            <a:chExt cx="149225" cy="379388"/>
          </a:xfrm>
        </p:grpSpPr>
        <p:sp>
          <p:nvSpPr>
            <p:cNvPr id="52" name="Graphic 64">
              <a:extLst>
                <a:ext uri="{FF2B5EF4-FFF2-40B4-BE49-F238E27FC236}">
                  <a16:creationId xmlns:a16="http://schemas.microsoft.com/office/drawing/2014/main" id="{B50980F9-8CF3-1F46-D831-5D566DF2538D}"/>
                </a:ext>
              </a:extLst>
            </p:cNvPr>
            <p:cNvSpPr/>
            <p:nvPr/>
          </p:nvSpPr>
          <p:spPr>
            <a:xfrm>
              <a:off x="74358" y="0"/>
              <a:ext cx="127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0"/>
                  </a:moveTo>
                  <a:lnTo>
                    <a:pt x="0" y="249974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3" name="Graphic 65">
              <a:extLst>
                <a:ext uri="{FF2B5EF4-FFF2-40B4-BE49-F238E27FC236}">
                  <a16:creationId xmlns:a16="http://schemas.microsoft.com/office/drawing/2014/main" id="{28E3A8FC-6165-D17C-5D06-9AB8D5BA1DB3}"/>
                </a:ext>
              </a:extLst>
            </p:cNvPr>
            <p:cNvSpPr/>
            <p:nvPr/>
          </p:nvSpPr>
          <p:spPr>
            <a:xfrm>
              <a:off x="0" y="197143"/>
              <a:ext cx="149225" cy="182245"/>
            </a:xfrm>
            <a:custGeom>
              <a:avLst/>
              <a:gdLst/>
              <a:ahLst/>
              <a:cxnLst/>
              <a:rect l="l" t="t" r="r" b="b"/>
              <a:pathLst>
                <a:path w="149225" h="182245">
                  <a:moveTo>
                    <a:pt x="148678" y="0"/>
                  </a:moveTo>
                  <a:lnTo>
                    <a:pt x="74358" y="43179"/>
                  </a:lnTo>
                  <a:lnTo>
                    <a:pt x="0" y="0"/>
                  </a:lnTo>
                  <a:lnTo>
                    <a:pt x="74358" y="181952"/>
                  </a:lnTo>
                  <a:lnTo>
                    <a:pt x="14867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grpSp>
        <p:nvGrpSpPr>
          <p:cNvPr id="54" name="Group 56">
            <a:extLst>
              <a:ext uri="{FF2B5EF4-FFF2-40B4-BE49-F238E27FC236}">
                <a16:creationId xmlns:a16="http://schemas.microsoft.com/office/drawing/2014/main" id="{B9BFA5AE-CBE2-15DD-EA1F-9548973F9B07}"/>
              </a:ext>
            </a:extLst>
          </p:cNvPr>
          <p:cNvGrpSpPr>
            <a:grpSpLocks/>
          </p:cNvGrpSpPr>
          <p:nvPr/>
        </p:nvGrpSpPr>
        <p:grpSpPr>
          <a:xfrm>
            <a:off x="5702403" y="5861514"/>
            <a:ext cx="379393" cy="149225"/>
            <a:chOff x="0" y="0"/>
            <a:chExt cx="379393" cy="149225"/>
          </a:xfrm>
        </p:grpSpPr>
        <p:sp>
          <p:nvSpPr>
            <p:cNvPr id="55" name="Graphic 57">
              <a:extLst>
                <a:ext uri="{FF2B5EF4-FFF2-40B4-BE49-F238E27FC236}">
                  <a16:creationId xmlns:a16="http://schemas.microsoft.com/office/drawing/2014/main" id="{941844A8-9702-C5EB-762A-F564CFFA9459}"/>
                </a:ext>
              </a:extLst>
            </p:cNvPr>
            <p:cNvSpPr/>
            <p:nvPr/>
          </p:nvSpPr>
          <p:spPr>
            <a:xfrm>
              <a:off x="0" y="74328"/>
              <a:ext cx="250190" cy="1270"/>
            </a:xfrm>
            <a:custGeom>
              <a:avLst/>
              <a:gdLst/>
              <a:ahLst/>
              <a:cxnLst/>
              <a:rect l="l" t="t" r="r" b="b"/>
              <a:pathLst>
                <a:path w="250190">
                  <a:moveTo>
                    <a:pt x="0" y="0"/>
                  </a:moveTo>
                  <a:lnTo>
                    <a:pt x="249974" y="0"/>
                  </a:lnTo>
                </a:path>
              </a:pathLst>
            </a:custGeom>
            <a:ln w="30480">
              <a:solidFill>
                <a:srgbClr val="221F1F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6" name="Graphic 58">
              <a:extLst>
                <a:ext uri="{FF2B5EF4-FFF2-40B4-BE49-F238E27FC236}">
                  <a16:creationId xmlns:a16="http://schemas.microsoft.com/office/drawing/2014/main" id="{FB55AA4F-A1FB-439D-5F11-B5EBE531F96E}"/>
                </a:ext>
              </a:extLst>
            </p:cNvPr>
            <p:cNvSpPr/>
            <p:nvPr/>
          </p:nvSpPr>
          <p:spPr>
            <a:xfrm>
              <a:off x="197148" y="0"/>
              <a:ext cx="182245" cy="149225"/>
            </a:xfrm>
            <a:custGeom>
              <a:avLst/>
              <a:gdLst/>
              <a:ahLst/>
              <a:cxnLst/>
              <a:rect l="l" t="t" r="r" b="b"/>
              <a:pathLst>
                <a:path w="182245" h="149225">
                  <a:moveTo>
                    <a:pt x="0" y="0"/>
                  </a:moveTo>
                  <a:lnTo>
                    <a:pt x="43180" y="74333"/>
                  </a:lnTo>
                  <a:lnTo>
                    <a:pt x="0" y="148678"/>
                  </a:lnTo>
                  <a:lnTo>
                    <a:pt x="181952" y="74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57" name="Graphic 59">
            <a:extLst>
              <a:ext uri="{FF2B5EF4-FFF2-40B4-BE49-F238E27FC236}">
                <a16:creationId xmlns:a16="http://schemas.microsoft.com/office/drawing/2014/main" id="{C5A0E011-4328-EAA8-3A8A-8717C3766ED4}"/>
              </a:ext>
            </a:extLst>
          </p:cNvPr>
          <p:cNvSpPr>
            <a:spLocks/>
          </p:cNvSpPr>
          <p:nvPr/>
        </p:nvSpPr>
        <p:spPr>
          <a:xfrm>
            <a:off x="6202136" y="5744931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52C5E49-518B-6773-D3E2-E0C776D7F80A}"/>
              </a:ext>
            </a:extLst>
          </p:cNvPr>
          <p:cNvSpPr/>
          <p:nvPr/>
        </p:nvSpPr>
        <p:spPr>
          <a:xfrm>
            <a:off x="1237039" y="5533640"/>
            <a:ext cx="5722811" cy="8906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9" name="Graphic 59">
            <a:extLst>
              <a:ext uri="{FF2B5EF4-FFF2-40B4-BE49-F238E27FC236}">
                <a16:creationId xmlns:a16="http://schemas.microsoft.com/office/drawing/2014/main" id="{6073DA51-4988-07D4-7841-95CBDB96BA43}"/>
              </a:ext>
            </a:extLst>
          </p:cNvPr>
          <p:cNvSpPr>
            <a:spLocks/>
          </p:cNvSpPr>
          <p:nvPr/>
        </p:nvSpPr>
        <p:spPr>
          <a:xfrm>
            <a:off x="3345957" y="5773390"/>
            <a:ext cx="360680" cy="396240"/>
          </a:xfrm>
          <a:custGeom>
            <a:avLst/>
            <a:gdLst/>
            <a:ahLst/>
            <a:cxnLst/>
            <a:rect l="l" t="t" r="r" b="b"/>
            <a:pathLst>
              <a:path w="360680" h="396240">
                <a:moveTo>
                  <a:pt x="43700" y="0"/>
                </a:moveTo>
                <a:lnTo>
                  <a:pt x="0" y="207581"/>
                </a:lnTo>
                <a:lnTo>
                  <a:pt x="285788" y="0"/>
                </a:lnTo>
                <a:lnTo>
                  <a:pt x="96240" y="338658"/>
                </a:lnTo>
                <a:lnTo>
                  <a:pt x="360514" y="148323"/>
                </a:lnTo>
                <a:lnTo>
                  <a:pt x="264718" y="395859"/>
                </a:lnTo>
              </a:path>
            </a:pathLst>
          </a:custGeom>
          <a:ln w="30480">
            <a:solidFill>
              <a:srgbClr val="221F1F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032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7AC80BF-8577-4A06-90E2-616586E128CD}"/>
              </a:ext>
            </a:extLst>
          </p:cNvPr>
          <p:cNvSpPr txBox="1"/>
          <p:nvPr/>
        </p:nvSpPr>
        <p:spPr>
          <a:xfrm>
            <a:off x="571037" y="1361044"/>
            <a:ext cx="369530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/>
              <a:t>¿Qué es un algoritmo con símbolos?</a:t>
            </a:r>
            <a:endParaRPr lang="es-PE" sz="16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D9FCA6-369D-4503-8B0E-BD9189BC7471}"/>
              </a:ext>
            </a:extLst>
          </p:cNvPr>
          <p:cNvSpPr txBox="1"/>
          <p:nvPr/>
        </p:nvSpPr>
        <p:spPr>
          <a:xfrm>
            <a:off x="571036" y="1925916"/>
            <a:ext cx="10803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Un </a:t>
            </a:r>
            <a:r>
              <a:rPr lang="es-ES" sz="1600" b="1"/>
              <a:t>algoritmo</a:t>
            </a:r>
            <a:r>
              <a:rPr lang="es-ES" sz="1600"/>
              <a:t> es un conjunto de </a:t>
            </a:r>
            <a:r>
              <a:rPr lang="es-ES" sz="1600" b="1"/>
              <a:t>pasos ordenados y finitos</a:t>
            </a:r>
            <a:r>
              <a:rPr lang="es-ES" sz="1600"/>
              <a:t> que permiten resolver un problema o realizar una tarea. Cuando representamos ese algoritmo </a:t>
            </a:r>
            <a:r>
              <a:rPr lang="es-ES" sz="1600" b="1"/>
              <a:t>con símbolos gráficos</a:t>
            </a:r>
            <a:r>
              <a:rPr lang="es-ES" sz="1600"/>
              <a:t>, estamos creando un </a:t>
            </a:r>
            <a:r>
              <a:rPr lang="es-ES" sz="1600" b="1"/>
              <a:t>diagrama de flujo</a:t>
            </a:r>
            <a:r>
              <a:rPr lang="es-ES" sz="1600"/>
              <a:t>, que es una forma visual de mostrar </a:t>
            </a:r>
            <a:r>
              <a:rPr lang="es-ES" sz="1600" b="1"/>
              <a:t>qué pasos hay que seguir</a:t>
            </a:r>
            <a:r>
              <a:rPr lang="es-ES" sz="1600"/>
              <a:t> y </a:t>
            </a:r>
            <a:r>
              <a:rPr lang="es-ES" sz="1600" b="1"/>
              <a:t>en qué orden</a:t>
            </a:r>
            <a:r>
              <a:rPr lang="es-ES" sz="1600"/>
              <a:t>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ABA4F86-5EE0-4B83-A1CA-1A714D37A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62913"/>
              </p:ext>
            </p:extLst>
          </p:nvPr>
        </p:nvGraphicFramePr>
        <p:xfrm>
          <a:off x="714794" y="3684536"/>
          <a:ext cx="10515600" cy="29260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614434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06149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23462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PE"/>
                        <a:t>Símbolo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/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/>
                        <a:t>Función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48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/>
                        <a:t>🔵 Óvalo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b="1"/>
                        <a:t>Inicio / Fin</a:t>
                      </a:r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Indica dónde comienza y dónde termina el algoritmo.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748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/>
                        <a:t>🟪 Rectángulo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b="1"/>
                        <a:t>Proceso</a:t>
                      </a:r>
                      <a:endParaRPr lang="es-P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Representa una acción o tarea que se debe realizar.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569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/>
                        <a:t>🔶 Rombo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b="1" dirty="0"/>
                        <a:t>Decisión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Representa una pregunta con dos posibles respuestas (Sí/No).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13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dirty="0"/>
                        <a:t>       Paralelogramo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b="1" dirty="0"/>
                        <a:t>Entrada / Salida</a:t>
                      </a:r>
                      <a:endParaRPr lang="es-P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Represente la entrada o salida de información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795733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623E63A0-97C2-4D0C-B79B-9FD5CD59A25D}"/>
              </a:ext>
            </a:extLst>
          </p:cNvPr>
          <p:cNvSpPr txBox="1"/>
          <p:nvPr/>
        </p:nvSpPr>
        <p:spPr>
          <a:xfrm>
            <a:off x="731292" y="3110567"/>
            <a:ext cx="7070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/>
              <a:t>¿Qué símbolos se usan?</a:t>
            </a: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5F84AFC5-DA1B-611E-6E1C-D716125913B9}"/>
              </a:ext>
            </a:extLst>
          </p:cNvPr>
          <p:cNvSpPr/>
          <p:nvPr/>
        </p:nvSpPr>
        <p:spPr>
          <a:xfrm>
            <a:off x="834246" y="6187922"/>
            <a:ext cx="254719" cy="198407"/>
          </a:xfrm>
          <a:prstGeom prst="parallelogram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645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80DAFAB-78F6-4257-BF2A-95251803A2A6}"/>
              </a:ext>
            </a:extLst>
          </p:cNvPr>
          <p:cNvSpPr/>
          <p:nvPr/>
        </p:nvSpPr>
        <p:spPr>
          <a:xfrm>
            <a:off x="3710586" y="1864801"/>
            <a:ext cx="4255159" cy="35199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D2ABA4E-0BC4-494A-95AF-43C6F1FB9844}"/>
              </a:ext>
            </a:extLst>
          </p:cNvPr>
          <p:cNvSpPr txBox="1"/>
          <p:nvPr/>
        </p:nvSpPr>
        <p:spPr>
          <a:xfrm>
            <a:off x="3807210" y="2468422"/>
            <a:ext cx="40619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Lucía quiere organizar su biblioteca personal, pero tiene muchos libros y no sabe por dónde empezar. Primero analiza el problema y decide que los organizará por género. Luego, agrupa los libros similares y crea una lista de pasos para hacerlo. Eso es pensamiento computacional: resolver un problema de forma lógica. Si quisiera que una computadora lo hiciera por ella, tendría que escribir instrucciones claras en forma de código. Eso sería programar.</a:t>
            </a:r>
          </a:p>
        </p:txBody>
      </p:sp>
      <p:sp>
        <p:nvSpPr>
          <p:cNvPr id="8" name="Rectángulo: esquinas superiores redondeadas 7">
            <a:extLst>
              <a:ext uri="{FF2B5EF4-FFF2-40B4-BE49-F238E27FC236}">
                <a16:creationId xmlns:a16="http://schemas.microsoft.com/office/drawing/2014/main" id="{391C2834-4519-4EB3-AB7D-59CFAB42865D}"/>
              </a:ext>
            </a:extLst>
          </p:cNvPr>
          <p:cNvSpPr/>
          <p:nvPr/>
        </p:nvSpPr>
        <p:spPr>
          <a:xfrm>
            <a:off x="3710586" y="1625755"/>
            <a:ext cx="4255159" cy="776371"/>
          </a:xfrm>
          <a:prstGeom prst="round2Same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CD2F87-E717-4B54-9662-B4ACDE48C4F1}"/>
              </a:ext>
            </a:extLst>
          </p:cNvPr>
          <p:cNvSpPr txBox="1"/>
          <p:nvPr/>
        </p:nvSpPr>
        <p:spPr>
          <a:xfrm>
            <a:off x="4054601" y="1753140"/>
            <a:ext cx="3268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Analizamos el siguiente caso:</a:t>
            </a:r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D725FE77-BDD2-E3F2-D385-253AB3AF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5" y="923532"/>
            <a:ext cx="3480823" cy="59344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94EA579-14D0-7BBD-8746-3249FC2D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13" y="375267"/>
            <a:ext cx="3758192" cy="67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3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E5D015C-3637-42EE-A8BD-01DA6F2C4D17}"/>
              </a:ext>
            </a:extLst>
          </p:cNvPr>
          <p:cNvSpPr txBox="1"/>
          <p:nvPr/>
        </p:nvSpPr>
        <p:spPr>
          <a:xfrm>
            <a:off x="499002" y="1014463"/>
            <a:ext cx="1649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/>
              <a:t>🔍 Ejemplo 1:</a:t>
            </a:r>
          </a:p>
        </p:txBody>
      </p:sp>
      <p:pic>
        <p:nvPicPr>
          <p:cNvPr id="5122" name="Picture 2" descr="Rutina Diaria | PDF">
            <a:extLst>
              <a:ext uri="{FF2B5EF4-FFF2-40B4-BE49-F238E27FC236}">
                <a16:creationId xmlns:a16="http://schemas.microsoft.com/office/drawing/2014/main" id="{BF8533F5-FEC9-4125-B108-F3B37A264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1" r="35267" b="39201"/>
          <a:stretch>
            <a:fillRect/>
          </a:stretch>
        </p:blipFill>
        <p:spPr bwMode="auto">
          <a:xfrm>
            <a:off x="1121706" y="2328599"/>
            <a:ext cx="4735398" cy="22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7B5C3A-2927-4A57-87FB-C0ADF7EB087E}"/>
              </a:ext>
            </a:extLst>
          </p:cNvPr>
          <p:cNvSpPr txBox="1"/>
          <p:nvPr/>
        </p:nvSpPr>
        <p:spPr>
          <a:xfrm>
            <a:off x="671827" y="1473076"/>
            <a:ext cx="6039524" cy="177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Actividad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1: ¿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Qué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hago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al 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despertar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  <a:endParaRPr lang="es-PE" sz="1600" b="1" dirty="0">
              <a:effectLst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63525" indent="-263525">
              <a:lnSpc>
                <a:spcPct val="115000"/>
              </a:lnSpc>
              <a:spcAft>
                <a:spcPts val="1000"/>
              </a:spcAft>
            </a:pPr>
            <a:r>
              <a:rPr lang="es-PE" sz="1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🎯 Objetivo: Representar la rutina matutina antes ir al colegio usando todos los símbolos del   diagrama de flujo (inicio, proceso, decisión, fin).</a:t>
            </a:r>
            <a:br>
              <a:rPr lang="es-PE" sz="1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</a:br>
            <a:br>
              <a:rPr lang="es-PE" sz="1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s-PE" sz="1600" dirty="0"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5124" name="Picture 4" descr="Rutina Diaria | PDF">
            <a:extLst>
              <a:ext uri="{FF2B5EF4-FFF2-40B4-BE49-F238E27FC236}">
                <a16:creationId xmlns:a16="http://schemas.microsoft.com/office/drawing/2014/main" id="{B47F475F-0F77-4374-AC91-CAA0C649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9" t="58976"/>
          <a:stretch/>
        </p:blipFill>
        <p:spPr bwMode="auto">
          <a:xfrm>
            <a:off x="1656947" y="4529401"/>
            <a:ext cx="4200157" cy="21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472087F-EAA4-47A0-CD41-3E407502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50" y="1014462"/>
            <a:ext cx="2389463" cy="5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8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47AB939-53FC-44AE-9089-3B35427E2BAA}"/>
              </a:ext>
            </a:extLst>
          </p:cNvPr>
          <p:cNvSpPr txBox="1"/>
          <p:nvPr/>
        </p:nvSpPr>
        <p:spPr>
          <a:xfrm>
            <a:off x="462710" y="1235996"/>
            <a:ext cx="1649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/>
              <a:t>🔍 Ejemplo 2: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BF8049-33D1-48C8-AF2A-1728AFDA622C}"/>
              </a:ext>
            </a:extLst>
          </p:cNvPr>
          <p:cNvSpPr txBox="1"/>
          <p:nvPr/>
        </p:nvSpPr>
        <p:spPr>
          <a:xfrm>
            <a:off x="523985" y="1725296"/>
            <a:ext cx="5497253" cy="925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Actividad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2: ¿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Puedo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ver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televisión</a:t>
            </a:r>
            <a:r>
              <a:rPr lang="en-US" sz="1600" b="1" dirty="0">
                <a:effectLst/>
                <a:ea typeface="MS Gothic" panose="020B0609070205080204" pitchFamily="49" charset="-128"/>
                <a:cs typeface="Times New Roman" panose="02020603050405020304" pitchFamily="18" charset="0"/>
              </a:rPr>
              <a:t>?</a:t>
            </a:r>
            <a:endParaRPr lang="es-PE" sz="1600" b="1" dirty="0">
              <a:effectLst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🎯 </a:t>
            </a:r>
            <a:r>
              <a:rPr lang="es-PE" sz="1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Objetivo: Usar todos los símbolos para representar decisiones y procesos cotidianos.</a:t>
            </a:r>
          </a:p>
        </p:txBody>
      </p:sp>
      <p:pic>
        <p:nvPicPr>
          <p:cNvPr id="8194" name="Picture 2" descr="Describiendo la Rutina Diaria en Español (con Audio) - Spanish Learning Lab">
            <a:extLst>
              <a:ext uri="{FF2B5EF4-FFF2-40B4-BE49-F238E27FC236}">
                <a16:creationId xmlns:a16="http://schemas.microsoft.com/office/drawing/2014/main" id="{F0191EFA-0336-40E6-B60C-4B645B1FE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t="12290" r="48627" b="47124"/>
          <a:stretch/>
        </p:blipFill>
        <p:spPr bwMode="auto">
          <a:xfrm>
            <a:off x="3857280" y="2476020"/>
            <a:ext cx="2313484" cy="211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escribiendo la Rutina Diaria en Español (con Audio) - Spanish Learning Lab">
            <a:extLst>
              <a:ext uri="{FF2B5EF4-FFF2-40B4-BE49-F238E27FC236}">
                <a16:creationId xmlns:a16="http://schemas.microsoft.com/office/drawing/2014/main" id="{80DFB622-CFC8-41B5-B225-AC3162728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0" r="75307" b="47775"/>
          <a:stretch/>
        </p:blipFill>
        <p:spPr bwMode="auto">
          <a:xfrm>
            <a:off x="3879177" y="4739931"/>
            <a:ext cx="2400393" cy="211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9469B0B-703F-4C52-869A-D0550343113F}"/>
              </a:ext>
            </a:extLst>
          </p:cNvPr>
          <p:cNvSpPr/>
          <p:nvPr/>
        </p:nvSpPr>
        <p:spPr>
          <a:xfrm>
            <a:off x="3496704" y="2330178"/>
            <a:ext cx="659877" cy="62923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D9FC79-AC9C-4D68-A215-27C4503481F5}"/>
              </a:ext>
            </a:extLst>
          </p:cNvPr>
          <p:cNvSpPr txBox="1"/>
          <p:nvPr/>
        </p:nvSpPr>
        <p:spPr>
          <a:xfrm>
            <a:off x="3671886" y="2464750"/>
            <a:ext cx="3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1</a:t>
            </a:r>
            <a:endParaRPr lang="es-PE"/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1D442BE7-2704-41A0-87E6-603D8CFE6152}"/>
              </a:ext>
            </a:extLst>
          </p:cNvPr>
          <p:cNvSpPr/>
          <p:nvPr/>
        </p:nvSpPr>
        <p:spPr>
          <a:xfrm>
            <a:off x="3496704" y="4786023"/>
            <a:ext cx="659877" cy="62923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F17FF9-D294-4D3B-8CCB-D6F02E560429}"/>
              </a:ext>
            </a:extLst>
          </p:cNvPr>
          <p:cNvSpPr txBox="1"/>
          <p:nvPr/>
        </p:nvSpPr>
        <p:spPr>
          <a:xfrm>
            <a:off x="3671886" y="4915977"/>
            <a:ext cx="37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2</a:t>
            </a:r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91961A-4B16-AB52-8374-8BE25542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43" y="1361129"/>
            <a:ext cx="3439489" cy="54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992BF34-C63C-4146-9E0C-08FD10AFD766}"/>
              </a:ext>
            </a:extLst>
          </p:cNvPr>
          <p:cNvSpPr/>
          <p:nvPr/>
        </p:nvSpPr>
        <p:spPr>
          <a:xfrm>
            <a:off x="1847465" y="3147613"/>
            <a:ext cx="524457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4599412F-6095-4606-308B-A7BAADABD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7" y="951345"/>
            <a:ext cx="3063660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8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E950-8208-945C-E124-F03DDDA15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99F2B3F-AD44-1EFB-0F3D-9CCD68D45D53}"/>
              </a:ext>
            </a:extLst>
          </p:cNvPr>
          <p:cNvSpPr/>
          <p:nvPr/>
        </p:nvSpPr>
        <p:spPr>
          <a:xfrm>
            <a:off x="1071577" y="1862277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57AB30-2767-33D2-DDC4-C21E5B8E2DB5}"/>
              </a:ext>
            </a:extLst>
          </p:cNvPr>
          <p:cNvSpPr txBox="1"/>
          <p:nvPr/>
        </p:nvSpPr>
        <p:spPr>
          <a:xfrm>
            <a:off x="1071577" y="3419764"/>
            <a:ext cx="70686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Ejercicio 1: Preparar un sándwich</a:t>
            </a:r>
          </a:p>
          <a:p>
            <a:endParaRPr lang="es-ES" dirty="0"/>
          </a:p>
          <a:p>
            <a:r>
              <a:rPr lang="es-ES" dirty="0"/>
              <a:t>Nivel: Básico</a:t>
            </a:r>
          </a:p>
          <a:p>
            <a:endParaRPr lang="es-ES" dirty="0"/>
          </a:p>
          <a:p>
            <a:r>
              <a:rPr lang="es-ES" dirty="0"/>
              <a:t>Enunciado: Crea un algoritmo que describa los pasos para preparar un sándwich de jamón y queso. El algoritmo debe incluir: verificar si hay ingredientes, preparar el sándwich si los hay, o ir a comprar si faltan ingredientes. </a:t>
            </a:r>
            <a:br>
              <a:rPr lang="es-ES" sz="1600" dirty="0"/>
            </a:br>
            <a:endParaRPr lang="es-PE" sz="1600" dirty="0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94DB1B5-3964-F1DC-21C7-33A85787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7" y="951345"/>
            <a:ext cx="3063660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1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FA2C-FC81-2C80-2A67-0506AE03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C46C032-9DC8-DFFF-3EF5-1E1A7BBDBC2A}"/>
              </a:ext>
            </a:extLst>
          </p:cNvPr>
          <p:cNvSpPr/>
          <p:nvPr/>
        </p:nvSpPr>
        <p:spPr>
          <a:xfrm>
            <a:off x="1071577" y="1862277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9031EB-F3EE-2F43-F345-3C96596839BB}"/>
              </a:ext>
            </a:extLst>
          </p:cNvPr>
          <p:cNvSpPr txBox="1"/>
          <p:nvPr/>
        </p:nvSpPr>
        <p:spPr>
          <a:xfrm>
            <a:off x="1071577" y="3091960"/>
            <a:ext cx="706867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Ejercicio 2: Decidir qué ponerse según el clima</a:t>
            </a:r>
          </a:p>
          <a:p>
            <a:endParaRPr lang="es-ES" dirty="0"/>
          </a:p>
          <a:p>
            <a:r>
              <a:rPr lang="es-ES" dirty="0"/>
              <a:t>Nivel: Básico-Intermedio </a:t>
            </a:r>
          </a:p>
          <a:p>
            <a:endParaRPr lang="es-ES" dirty="0"/>
          </a:p>
          <a:p>
            <a:r>
              <a:rPr lang="es-ES" dirty="0"/>
              <a:t>Enunciado: Diseña un algoritmo para decidir qué ropa usar antes de salir de casa. El algoritmo debe preguntar si está lloviendo y si hace frío, luego dar la recomendación apropiada: </a:t>
            </a:r>
          </a:p>
          <a:p>
            <a:pPr marL="285750" indent="-285750">
              <a:buFontTx/>
              <a:buChar char="-"/>
            </a:pPr>
            <a:r>
              <a:rPr lang="es-ES" dirty="0"/>
              <a:t>Si llueve: llevar paraguas </a:t>
            </a:r>
          </a:p>
          <a:p>
            <a:pPr marL="285750" indent="-285750">
              <a:buFontTx/>
              <a:buChar char="-"/>
            </a:pPr>
            <a:r>
              <a:rPr lang="es-ES" dirty="0"/>
              <a:t>Si hace frío: usar casaca</a:t>
            </a:r>
          </a:p>
          <a:p>
            <a:pPr marL="285750" indent="-285750">
              <a:buFontTx/>
              <a:buChar char="-"/>
            </a:pPr>
            <a:r>
              <a:rPr lang="es-ES" dirty="0"/>
              <a:t>Si hace frío Y llueve: usar casaca y paraguas</a:t>
            </a:r>
          </a:p>
          <a:p>
            <a:pPr marL="285750" indent="-285750">
              <a:buFontTx/>
              <a:buChar char="-"/>
            </a:pPr>
            <a:r>
              <a:rPr lang="es-ES" dirty="0"/>
              <a:t>Si no pasa ninguna de las anteriores: ropa normal </a:t>
            </a:r>
            <a:br>
              <a:rPr lang="es-ES" dirty="0"/>
            </a:br>
            <a:br>
              <a:rPr lang="es-ES" sz="1600" dirty="0"/>
            </a:br>
            <a:endParaRPr lang="es-PE" sz="1600" dirty="0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F212BCF8-1F8A-D97C-A749-9B0B306E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7" y="951345"/>
            <a:ext cx="3063660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F156E-A3A5-5384-1EBD-E1AE78BA8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A3EA89-3123-6825-A30F-8EA13F688A87}"/>
              </a:ext>
            </a:extLst>
          </p:cNvPr>
          <p:cNvSpPr/>
          <p:nvPr/>
        </p:nvSpPr>
        <p:spPr>
          <a:xfrm>
            <a:off x="1071577" y="1862277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7F73F3-6DA7-7C58-98E8-237B18FD34D8}"/>
              </a:ext>
            </a:extLst>
          </p:cNvPr>
          <p:cNvSpPr txBox="1"/>
          <p:nvPr/>
        </p:nvSpPr>
        <p:spPr>
          <a:xfrm>
            <a:off x="1071577" y="3091960"/>
            <a:ext cx="706867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Ejercicio 3: Calcular la nota final de un estudiante</a:t>
            </a:r>
          </a:p>
          <a:p>
            <a:endParaRPr lang="es-ES" dirty="0"/>
          </a:p>
          <a:p>
            <a:r>
              <a:rPr lang="es-ES" dirty="0"/>
              <a:t>Nivel: Intermedio </a:t>
            </a:r>
          </a:p>
          <a:p>
            <a:endParaRPr lang="es-ES" dirty="0"/>
          </a:p>
          <a:p>
            <a:r>
              <a:rPr lang="es-ES" dirty="0"/>
              <a:t>Enunciado: Crea un algoritmo que calcule la nota final de un estudiante. Debe: </a:t>
            </a:r>
          </a:p>
          <a:p>
            <a:pPr marL="342900" indent="-342900">
              <a:buAutoNum type="arabicPeriod"/>
            </a:pPr>
            <a:r>
              <a:rPr lang="es-ES" dirty="0"/>
              <a:t>Pedir las 3 notas de práctica </a:t>
            </a:r>
          </a:p>
          <a:p>
            <a:pPr marL="342900" indent="-342900">
              <a:buAutoNum type="arabicPeriod"/>
            </a:pPr>
            <a:r>
              <a:rPr lang="es-ES" dirty="0"/>
              <a:t>Pedir la nota del examen final</a:t>
            </a:r>
          </a:p>
          <a:p>
            <a:pPr marL="342900" indent="-342900">
              <a:buAutoNum type="arabicPeriod"/>
            </a:pPr>
            <a:r>
              <a:rPr lang="es-ES" dirty="0"/>
              <a:t>Calcular el promedio: (nota1 + nota2 + nota3 + examen)/4</a:t>
            </a:r>
          </a:p>
          <a:p>
            <a:pPr marL="342900" indent="-342900">
              <a:buAutoNum type="arabicPeriod"/>
            </a:pPr>
            <a:r>
              <a:rPr lang="es-ES" dirty="0"/>
              <a:t>Si el promedio es ≥ 11: "APROBADO“</a:t>
            </a:r>
          </a:p>
          <a:p>
            <a:pPr marL="342900" indent="-342900">
              <a:buAutoNum type="arabicPeriod"/>
            </a:pPr>
            <a:r>
              <a:rPr lang="es-ES" dirty="0"/>
              <a:t>Si el promedio es &lt; 11: "DESAPROBADO“</a:t>
            </a:r>
          </a:p>
          <a:p>
            <a:pPr marL="342900" indent="-342900">
              <a:buAutoNum type="arabicPeriod"/>
            </a:pPr>
            <a:r>
              <a:rPr lang="es-ES" dirty="0"/>
              <a:t>Mostrar la nota final y el resultado</a:t>
            </a:r>
            <a:br>
              <a:rPr lang="es-ES" dirty="0"/>
            </a:br>
            <a:br>
              <a:rPr lang="es-ES" sz="1600" dirty="0"/>
            </a:br>
            <a:endParaRPr lang="es-PE" sz="1600" dirty="0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67E64CE-FC55-88EA-DB96-A6B34C4AD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7" y="951345"/>
            <a:ext cx="3063660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27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C773-372E-4090-1984-87654A365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93CDB57-4F15-CFE2-F119-C386A0E7B92C}"/>
              </a:ext>
            </a:extLst>
          </p:cNvPr>
          <p:cNvSpPr/>
          <p:nvPr/>
        </p:nvSpPr>
        <p:spPr>
          <a:xfrm>
            <a:off x="1071577" y="1387824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B03680-09AB-FD9C-B680-CF57491C0496}"/>
              </a:ext>
            </a:extLst>
          </p:cNvPr>
          <p:cNvSpPr txBox="1"/>
          <p:nvPr/>
        </p:nvSpPr>
        <p:spPr>
          <a:xfrm>
            <a:off x="1071577" y="2444979"/>
            <a:ext cx="706867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Ejercicio 4: Adivinar un número</a:t>
            </a:r>
          </a:p>
          <a:p>
            <a:endParaRPr lang="es-ES" dirty="0"/>
          </a:p>
          <a:p>
            <a:r>
              <a:rPr lang="es-ES" dirty="0"/>
              <a:t>Nivel: Intermedio-Avanzado </a:t>
            </a:r>
          </a:p>
          <a:p>
            <a:endParaRPr lang="es-ES" dirty="0"/>
          </a:p>
          <a:p>
            <a:r>
              <a:rPr lang="es-ES" dirty="0"/>
              <a:t>Enunciado: Diseña un algoritmo para un juego donde la computadora "piensa" un número del 1 al 10, y el usuario debe adivinarlo. El algoritmo debe: </a:t>
            </a:r>
          </a:p>
          <a:p>
            <a:pPr marL="342900" indent="-342900">
              <a:buAutoNum type="arabicPeriod"/>
            </a:pPr>
            <a:r>
              <a:rPr lang="es-ES" dirty="0"/>
              <a:t>La computadora define un número secreto (por ejemplo, 7) </a:t>
            </a:r>
          </a:p>
          <a:p>
            <a:pPr marL="342900" indent="-342900">
              <a:buAutoNum type="arabicPeriod"/>
            </a:pPr>
            <a:r>
              <a:rPr lang="es-ES" dirty="0"/>
              <a:t>Pedir al usuario que ingrese un número</a:t>
            </a:r>
          </a:p>
          <a:p>
            <a:pPr marL="342900" indent="-342900">
              <a:buAutoNum type="arabicPeriod"/>
            </a:pPr>
            <a:r>
              <a:rPr lang="es-ES" dirty="0"/>
              <a:t>Comparar el número ingresado con el secreto </a:t>
            </a:r>
          </a:p>
          <a:p>
            <a:pPr marL="342900" indent="-342900">
              <a:buAutoNum type="arabicPeriod"/>
            </a:pPr>
            <a:r>
              <a:rPr lang="es-ES" dirty="0"/>
              <a:t>Si es igual: "¡Ganaste!" </a:t>
            </a:r>
          </a:p>
          <a:p>
            <a:pPr marL="342900" indent="-342900">
              <a:buAutoNum type="arabicPeriod"/>
            </a:pPr>
            <a:r>
              <a:rPr lang="es-ES" dirty="0"/>
              <a:t>Si es mayor: "El número es menor" </a:t>
            </a:r>
          </a:p>
          <a:p>
            <a:pPr marL="342900" indent="-342900">
              <a:buAutoNum type="arabicPeriod"/>
            </a:pPr>
            <a:r>
              <a:rPr lang="es-ES" dirty="0"/>
              <a:t> Si es menor: "El número es mayor" </a:t>
            </a:r>
          </a:p>
          <a:p>
            <a:pPr marL="342900" indent="-342900">
              <a:buAutoNum type="arabicPeriod"/>
            </a:pPr>
            <a:r>
              <a:rPr lang="es-ES" dirty="0"/>
              <a:t>Si no adivinó, volver a pedir otro número </a:t>
            </a:r>
          </a:p>
          <a:p>
            <a:pPr marL="342900" indent="-342900">
              <a:buAutoNum type="arabicPeriod"/>
            </a:pPr>
            <a:r>
              <a:rPr lang="es-ES" dirty="0"/>
              <a:t>El juego termina cuando adivine o después de 3 intentos </a:t>
            </a:r>
            <a:br>
              <a:rPr lang="es-ES" dirty="0"/>
            </a:br>
            <a:br>
              <a:rPr lang="es-ES" dirty="0"/>
            </a:br>
            <a:br>
              <a:rPr lang="es-ES" sz="1600" dirty="0"/>
            </a:br>
            <a:endParaRPr lang="es-PE" sz="1600" dirty="0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576FC999-1B31-1DC6-49A9-CE75F073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7" y="951345"/>
            <a:ext cx="3063660" cy="59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12C60-5C30-9BB7-4F5A-FE03D5CE9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3C0A2D6-ABDB-3E09-28C3-F39BEB9DE0B3}"/>
              </a:ext>
            </a:extLst>
          </p:cNvPr>
          <p:cNvSpPr/>
          <p:nvPr/>
        </p:nvSpPr>
        <p:spPr>
          <a:xfrm>
            <a:off x="1071577" y="1387824"/>
            <a:ext cx="5244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¡Manos a la obra!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C4C35E-ABF0-CA1F-746C-F00B47D843A5}"/>
              </a:ext>
            </a:extLst>
          </p:cNvPr>
          <p:cNvSpPr txBox="1"/>
          <p:nvPr/>
        </p:nvSpPr>
        <p:spPr>
          <a:xfrm>
            <a:off x="1071577" y="2444979"/>
            <a:ext cx="843473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Ejercicio 5: Cajero automático simple</a:t>
            </a:r>
          </a:p>
          <a:p>
            <a:endParaRPr lang="es-ES" dirty="0"/>
          </a:p>
          <a:p>
            <a:r>
              <a:rPr lang="es-ES" dirty="0"/>
              <a:t>Nivel: Avanzado </a:t>
            </a:r>
          </a:p>
          <a:p>
            <a:endParaRPr lang="es-ES" dirty="0"/>
          </a:p>
          <a:p>
            <a:r>
              <a:rPr lang="es-ES" dirty="0"/>
              <a:t>Enunciado: Crea un algoritmo para un cajero automático básico que permita: </a:t>
            </a:r>
          </a:p>
          <a:p>
            <a:pPr marL="342900" indent="-342900">
              <a:buAutoNum type="arabicPeriod"/>
            </a:pPr>
            <a:r>
              <a:rPr lang="es-ES" dirty="0"/>
              <a:t>Ingresar PIN (suponer que el PIN correcto es "1234") </a:t>
            </a:r>
          </a:p>
          <a:p>
            <a:pPr marL="342900" indent="-342900">
              <a:buAutoNum type="arabicPeriod"/>
            </a:pPr>
            <a:r>
              <a:rPr lang="es-ES" dirty="0"/>
              <a:t>Si el PIN es incorrecto: mostrar error y terminar </a:t>
            </a:r>
          </a:p>
          <a:p>
            <a:pPr marL="342900" indent="-342900">
              <a:buAutoNum type="arabicPeriod"/>
            </a:pPr>
            <a:r>
              <a:rPr lang="es-ES" dirty="0"/>
              <a:t>Si el PIN es correcto: mostrar menú con opciones: - Ver saldo - Retirar dinero - Salir </a:t>
            </a:r>
          </a:p>
          <a:p>
            <a:pPr marL="342900" indent="-342900">
              <a:buAutoNum type="arabicPeriod"/>
            </a:pPr>
            <a:r>
              <a:rPr lang="es-ES" dirty="0"/>
              <a:t>Para "Ver saldo": mostrar "Tu saldo es S/ 1000" </a:t>
            </a:r>
          </a:p>
          <a:p>
            <a:pPr marL="342900" indent="-342900">
              <a:buAutoNum type="arabicPeriod"/>
            </a:pPr>
            <a:r>
              <a:rPr lang="es-ES" dirty="0"/>
              <a:t>Para "Retirar dinero": - Pedir monto a retirar - Si monto &gt; saldo: "Fondos insuficientes" - Si monto ≤ saldo: calcular nuevo saldo y mostrarlo </a:t>
            </a:r>
          </a:p>
          <a:p>
            <a:pPr marL="342900" indent="-342900">
              <a:buAutoNum type="arabicPeriod"/>
            </a:pPr>
            <a:r>
              <a:rPr lang="es-ES" dirty="0"/>
              <a:t>Para "Salir": terminar programa </a:t>
            </a:r>
          </a:p>
          <a:p>
            <a:pPr marL="342900" indent="-342900">
              <a:buAutoNum type="arabicPeriod"/>
            </a:pPr>
            <a:r>
              <a:rPr lang="es-ES" dirty="0"/>
              <a:t>Después de cada operación (excepto salir), volver al menú</a:t>
            </a:r>
            <a:br>
              <a:rPr lang="es-ES" dirty="0"/>
            </a:br>
            <a:br>
              <a:rPr lang="es-ES" dirty="0"/>
            </a:br>
            <a:br>
              <a:rPr lang="es-ES" sz="1600" dirty="0"/>
            </a:br>
            <a:endParaRPr lang="es-PE" sz="1600" dirty="0"/>
          </a:p>
        </p:txBody>
      </p:sp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CB9A44E-6383-6951-664C-4FD91303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923" y="1500996"/>
            <a:ext cx="2868054" cy="55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0E2A71B-04DF-40E4-94D7-4F9DDC8D54AC}"/>
              </a:ext>
            </a:extLst>
          </p:cNvPr>
          <p:cNvSpPr/>
          <p:nvPr/>
        </p:nvSpPr>
        <p:spPr>
          <a:xfrm>
            <a:off x="3196166" y="1541947"/>
            <a:ext cx="59906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Reflexión de la clase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B57945-7739-4932-B01A-90E75D8B72C1}"/>
              </a:ext>
            </a:extLst>
          </p:cNvPr>
          <p:cNvSpPr txBox="1"/>
          <p:nvPr/>
        </p:nvSpPr>
        <p:spPr>
          <a:xfrm>
            <a:off x="2808194" y="3034398"/>
            <a:ext cx="7068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¿Qué aprendiste hoy sobre cómo piensan las computadoras?</a:t>
            </a:r>
            <a:endParaRPr lang="es-PE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FBC8A7-0B79-4DF8-9446-7959841DAE94}"/>
              </a:ext>
            </a:extLst>
          </p:cNvPr>
          <p:cNvSpPr txBox="1"/>
          <p:nvPr/>
        </p:nvSpPr>
        <p:spPr>
          <a:xfrm>
            <a:off x="3301252" y="4023414"/>
            <a:ext cx="7068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“Hoy aprendí que…” 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4251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02E8577-94D8-3CCE-D37A-421A69871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1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5A467C87-4DD5-5F8E-80F2-7EEF51DDB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1"/>
            <a:ext cx="12192000" cy="68609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69682D-A492-4D9B-A6AF-0AFE95C91F68}"/>
              </a:ext>
            </a:extLst>
          </p:cNvPr>
          <p:cNvSpPr txBox="1"/>
          <p:nvPr/>
        </p:nvSpPr>
        <p:spPr>
          <a:xfrm>
            <a:off x="5291501" y="524891"/>
            <a:ext cx="4807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01345">
              <a:tabLst>
                <a:tab pos="858520" algn="l"/>
                <a:tab pos="1100455" algn="l"/>
              </a:tabLst>
            </a:pPr>
            <a:r>
              <a:rPr lang="es-PE" sz="14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Sesión 1: </a:t>
            </a:r>
            <a:r>
              <a:rPr lang="es-PE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PE" sz="1400">
                <a:latin typeface="Calibri" panose="020F0502020204030204" pitchFamily="34" charset="0"/>
                <a:ea typeface="Calibri" panose="020F0502020204030204" pitchFamily="34" charset="0"/>
              </a:rPr>
              <a:t>Introducción al pensamiento computacional</a:t>
            </a:r>
            <a:endParaRPr lang="es-PE" sz="14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67F359-E69F-47E6-9A9D-B8DC1F0129E6}"/>
              </a:ext>
            </a:extLst>
          </p:cNvPr>
          <p:cNvSpPr txBox="1"/>
          <p:nvPr/>
        </p:nvSpPr>
        <p:spPr>
          <a:xfrm>
            <a:off x="2979051" y="1456999"/>
            <a:ext cx="6233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/>
              <a:t>El caso de Lucía nos muestra que resolver un problema no siempre requiere una computadora. Antes de usar tecnología, necesitamos pensar con claridad, identificar pasos, patrones y soluciones.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D6BD34E-0FA4-4869-B752-9AACB8F8B96B}"/>
              </a:ext>
            </a:extLst>
          </p:cNvPr>
          <p:cNvSpPr/>
          <p:nvPr/>
        </p:nvSpPr>
        <p:spPr>
          <a:xfrm>
            <a:off x="326616" y="774313"/>
            <a:ext cx="27003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Reflexionemos</a:t>
            </a:r>
            <a:endParaRPr lang="es-ES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7" name="Picture 2" descr="Hombre De Negocios De Moda Joven Que Muestra El Cartel Blanco En Blanco Y  Que Señala El Dedo. Persona Feliz Hipster Sosteniendo Pancarta Vacía.  Hombre Presentando Letrero O Cartelera. Ilustración De Dibujos">
            <a:extLst>
              <a:ext uri="{FF2B5EF4-FFF2-40B4-BE49-F238E27FC236}">
                <a16:creationId xmlns:a16="http://schemas.microsoft.com/office/drawing/2014/main" id="{A3AF1E53-2C94-4742-BD40-917A8F7F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336" y="2287996"/>
            <a:ext cx="5953328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9BD961B-641D-4A28-A454-9C2A244B4EBF}"/>
              </a:ext>
            </a:extLst>
          </p:cNvPr>
          <p:cNvSpPr txBox="1"/>
          <p:nvPr/>
        </p:nvSpPr>
        <p:spPr>
          <a:xfrm>
            <a:off x="4190979" y="4346396"/>
            <a:ext cx="373562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s-ES" sz="1200" b="1"/>
              <a:t>¿Cómo te ayuda el pensamiento computacional a organizar tus libros en una estantería de manera eficiente?</a:t>
            </a:r>
          </a:p>
          <a:p>
            <a:pPr marL="228600" indent="-228600" algn="just">
              <a:buFont typeface="+mj-lt"/>
              <a:buAutoNum type="arabicPeriod"/>
            </a:pPr>
            <a:endParaRPr lang="es-ES" sz="1200" b="1"/>
          </a:p>
          <a:p>
            <a:pPr marL="228600" indent="-228600" algn="just">
              <a:buFont typeface="+mj-lt"/>
              <a:buAutoNum type="arabicPeriod"/>
            </a:pPr>
            <a:endParaRPr lang="es-ES" sz="200" b="1"/>
          </a:p>
          <a:p>
            <a:pPr marL="228600" indent="-228600" algn="just">
              <a:buFont typeface="+mj-lt"/>
              <a:buAutoNum type="arabicPeriod"/>
            </a:pPr>
            <a:r>
              <a:rPr lang="es-ES" sz="1200" b="1"/>
              <a:t>¿Crees que una persona puede programar sin usar una computadora? </a:t>
            </a:r>
            <a:endParaRPr lang="es-ES" sz="1200"/>
          </a:p>
        </p:txBody>
      </p:sp>
    </p:spTree>
    <p:extLst>
      <p:ext uri="{BB962C8B-B14F-4D97-AF65-F5344CB8AC3E}">
        <p14:creationId xmlns:p14="http://schemas.microsoft.com/office/powerpoint/2010/main" val="4847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B1CFAEA1-2AA0-C498-108E-A86C633C0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1"/>
            <a:ext cx="12192000" cy="68609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69682D-A492-4D9B-A6AF-0AFE95C91F68}"/>
              </a:ext>
            </a:extLst>
          </p:cNvPr>
          <p:cNvSpPr txBox="1"/>
          <p:nvPr/>
        </p:nvSpPr>
        <p:spPr>
          <a:xfrm>
            <a:off x="5129291" y="544725"/>
            <a:ext cx="4807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01345">
              <a:tabLst>
                <a:tab pos="858520" algn="l"/>
                <a:tab pos="1100455" algn="l"/>
              </a:tabLst>
            </a:pPr>
            <a:r>
              <a:rPr lang="es-PE" sz="14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Sesión 1: </a:t>
            </a:r>
            <a:r>
              <a:rPr lang="es-PE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PE" sz="1400">
                <a:latin typeface="Calibri" panose="020F0502020204030204" pitchFamily="34" charset="0"/>
                <a:ea typeface="Calibri" panose="020F0502020204030204" pitchFamily="34" charset="0"/>
              </a:rPr>
              <a:t>Introducción al pensamiento computacional</a:t>
            </a:r>
            <a:endParaRPr lang="es-PE" sz="14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9528BB-2CE7-4FBF-BC04-49E073B342D2}"/>
              </a:ext>
            </a:extLst>
          </p:cNvPr>
          <p:cNvSpPr txBox="1"/>
          <p:nvPr/>
        </p:nvSpPr>
        <p:spPr>
          <a:xfrm>
            <a:off x="2066782" y="1905505"/>
            <a:ext cx="39059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En el caso de Lucía, ella quería organizar sus libros. No necesitó una computadora, pero sí pensó de manera lógica: analizó, agrupó y diseñó un plan para resolver su problema.</a:t>
            </a:r>
          </a:p>
          <a:p>
            <a:pPr algn="just"/>
            <a:r>
              <a:rPr lang="es-ES" sz="1600"/>
              <a:t>Este tipo de razonamiento es clave no solo en tecnología, sino en la vida diaria. El </a:t>
            </a:r>
            <a:r>
              <a:rPr lang="es-ES" sz="1600" b="1"/>
              <a:t>pensamiento computacional </a:t>
            </a:r>
            <a:r>
              <a:rPr lang="es-ES" sz="1600"/>
              <a:t>nos ayuda a comprender, ordenar ideas, resolver conflictos y tomar decisiones. Cuando convertimos esas ideas en instrucciones claras que una computadora pueda entender y ejecutar, estamos </a:t>
            </a:r>
            <a:r>
              <a:rPr lang="es-ES" sz="1600" b="1"/>
              <a:t>programando</a:t>
            </a:r>
            <a:r>
              <a:rPr lang="es-ES" sz="1600"/>
              <a:t>.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F011977-B7A0-4AEC-B3C6-EF184789BC67}"/>
              </a:ext>
            </a:extLst>
          </p:cNvPr>
          <p:cNvSpPr/>
          <p:nvPr/>
        </p:nvSpPr>
        <p:spPr>
          <a:xfrm>
            <a:off x="1848073" y="1578191"/>
            <a:ext cx="4343400" cy="37016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148" name="Picture 4" descr="Niña con un libro colocándolo en la estantería. | Vector Premium">
            <a:extLst>
              <a:ext uri="{FF2B5EF4-FFF2-40B4-BE49-F238E27FC236}">
                <a16:creationId xmlns:a16="http://schemas.microsoft.com/office/drawing/2014/main" id="{43EE944C-5A4F-4D4B-9F6B-938F0CDDC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4" r="7242"/>
          <a:stretch/>
        </p:blipFill>
        <p:spPr bwMode="auto">
          <a:xfrm>
            <a:off x="6761284" y="1398708"/>
            <a:ext cx="35826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32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ogramador del hombre joven que trabaja en la computadora con código en la  pantalla. Concepto de vector de programación de estudiantes | Vector Premium">
            <a:extLst>
              <a:ext uri="{FF2B5EF4-FFF2-40B4-BE49-F238E27FC236}">
                <a16:creationId xmlns:a16="http://schemas.microsoft.com/office/drawing/2014/main" id="{F22AECFF-6AB8-4252-A5B7-65259751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46" y="1696914"/>
            <a:ext cx="8264769" cy="41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2265239-8BEA-4EF4-A827-4121DDEC1F7C}"/>
              </a:ext>
            </a:extLst>
          </p:cNvPr>
          <p:cNvSpPr txBox="1"/>
          <p:nvPr/>
        </p:nvSpPr>
        <p:spPr>
          <a:xfrm>
            <a:off x="4603362" y="1350878"/>
            <a:ext cx="3176221" cy="5329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R="26035" algn="just">
              <a:lnSpc>
                <a:spcPct val="107000"/>
              </a:lnSpc>
              <a:spcAft>
                <a:spcPts val="800"/>
              </a:spcAft>
              <a:buClr>
                <a:srgbClr val="5B9BD5"/>
              </a:buClr>
            </a:pPr>
            <a:r>
              <a:rPr lang="es-PE" sz="2800">
                <a:effectLst/>
                <a:ea typeface="Aptos"/>
                <a:cs typeface="Times New Roman" panose="02020603050405020304" pitchFamily="18" charset="0"/>
              </a:rPr>
              <a:t>¿Qué es programar? </a:t>
            </a:r>
            <a:endParaRPr lang="es-PE" sz="280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5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40EAEAB-AFF6-48BA-8CC9-8EF58AC3489D}"/>
              </a:ext>
            </a:extLst>
          </p:cNvPr>
          <p:cNvSpPr txBox="1"/>
          <p:nvPr/>
        </p:nvSpPr>
        <p:spPr>
          <a:xfrm>
            <a:off x="4579909" y="1729999"/>
            <a:ext cx="24625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¿Sabes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qué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tienen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común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una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receta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cocina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, un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instructivo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LEGO y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una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aplicación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celular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?</a:t>
            </a:r>
            <a:endParaRPr lang="es-PE" dirty="0"/>
          </a:p>
        </p:txBody>
      </p:sp>
      <p:pic>
        <p:nvPicPr>
          <p:cNvPr id="8194" name="Picture 2" descr="16 ideas de RESETAS | recetas de comida, recetas para cocinar, recetas  fáciles">
            <a:extLst>
              <a:ext uri="{FF2B5EF4-FFF2-40B4-BE49-F238E27FC236}">
                <a16:creationId xmlns:a16="http://schemas.microsoft.com/office/drawing/2014/main" id="{6240FD3A-D2CC-4629-803F-550D6650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08" y="1564484"/>
            <a:ext cx="2267707" cy="27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ld LEGO® Instructions">
            <a:extLst>
              <a:ext uri="{FF2B5EF4-FFF2-40B4-BE49-F238E27FC236}">
                <a16:creationId xmlns:a16="http://schemas.microsoft.com/office/drawing/2014/main" id="{1455C620-CD8C-475D-AD0E-7A63F1DA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06" y="1729999"/>
            <a:ext cx="2534954" cy="35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.663.900+ Aplicaciones Moviles Fotografías de stock, fotos e imágenes  libres de derechos - iStock | Apps, Redes sociales, Web">
            <a:extLst>
              <a:ext uri="{FF2B5EF4-FFF2-40B4-BE49-F238E27FC236}">
                <a16:creationId xmlns:a16="http://schemas.microsoft.com/office/drawing/2014/main" id="{318E8457-4D1D-42ED-8E09-9B98E895C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92810" l="9804" r="89706">
                        <a14:foregroundMark x1="30719" y1="8497" x2="65359" y2="12745"/>
                        <a14:foregroundMark x1="52778" y1="3431" x2="46078" y2="2778"/>
                        <a14:foregroundMark x1="63235" y1="54575" x2="63235" y2="56863"/>
                        <a14:foregroundMark x1="62908" y1="42157" x2="67974" y2="41340"/>
                        <a14:foregroundMark x1="64052" y1="32516" x2="64216" y2="34314"/>
                        <a14:foregroundMark x1="65033" y1="29085" x2="67157" y2="31046"/>
                        <a14:foregroundMark x1="63072" y1="19118" x2="67647" y2="19444"/>
                        <a14:foregroundMark x1="53922" y1="19935" x2="55065" y2="24183"/>
                        <a14:foregroundMark x1="44118" y1="18627" x2="47712" y2="21405"/>
                        <a14:foregroundMark x1="36111" y1="33170" x2="37908" y2="34314"/>
                        <a14:foregroundMark x1="52288" y1="52941" x2="55065" y2="58987"/>
                        <a14:foregroundMark x1="53758" y1="66993" x2="56209" y2="66993"/>
                        <a14:foregroundMark x1="62255" y1="67157" x2="66340" y2="62418"/>
                        <a14:foregroundMark x1="54902" y1="76471" x2="55392" y2="79248"/>
                        <a14:foregroundMark x1="34641" y1="76634" x2="35131" y2="80392"/>
                        <a14:foregroundMark x1="35784" y1="53922" x2="35784" y2="58660"/>
                        <a14:foregroundMark x1="46405" y1="53758" x2="46078" y2="58007"/>
                        <a14:foregroundMark x1="53268" y1="39379" x2="56699" y2="48366"/>
                        <a14:foregroundMark x1="56699" y1="48366" x2="56699" y2="48529"/>
                        <a14:foregroundMark x1="41830" y1="32353" x2="45915" y2="30556"/>
                        <a14:foregroundMark x1="38399" y1="90686" x2="62092" y2="92484"/>
                        <a14:foregroundMark x1="68137" y1="92810" x2="30719" y2="91993"/>
                        <a14:foregroundMark x1="29739" y1="88725" x2="29739" y2="88725"/>
                        <a14:backgroundMark x1="18791" y1="1471" x2="11111" y2="26797"/>
                        <a14:backgroundMark x1="11111" y1="26797" x2="11111" y2="2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4220" r="23636" b="3926"/>
          <a:stretch/>
        </p:blipFill>
        <p:spPr bwMode="auto">
          <a:xfrm>
            <a:off x="4965720" y="3650674"/>
            <a:ext cx="1690953" cy="28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5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aptop - Una Ilustración De Dibujos Animados De Vector De Una Computadora  Portátil. Ilustraciones svg, vectoriales, clip art vectorizado libre de  derechos. Image 118556689">
            <a:extLst>
              <a:ext uri="{FF2B5EF4-FFF2-40B4-BE49-F238E27FC236}">
                <a16:creationId xmlns:a16="http://schemas.microsoft.com/office/drawing/2014/main" id="{F2067928-E44D-4B6B-B5F4-79AE04E1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1159772"/>
            <a:ext cx="6861664" cy="51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s multimedia en línea 2" title="El poder de la programación para cambiar el mundo. Antonio García.">
            <a:hlinkClick r:id="" action="ppaction://media"/>
            <a:extLst>
              <a:ext uri="{FF2B5EF4-FFF2-40B4-BE49-F238E27FC236}">
                <a16:creationId xmlns:a16="http://schemas.microsoft.com/office/drawing/2014/main" id="{56A28062-5F21-416B-92D8-4021851B54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1332" y="1932676"/>
            <a:ext cx="4470551" cy="20500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0B9736E-BAF9-40FC-A794-78333B00CFCA}"/>
              </a:ext>
            </a:extLst>
          </p:cNvPr>
          <p:cNvSpPr txBox="1"/>
          <p:nvPr/>
        </p:nvSpPr>
        <p:spPr>
          <a:xfrm>
            <a:off x="1550633" y="6046827"/>
            <a:ext cx="365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>
                <a:hlinkClick r:id="rId5"/>
              </a:rPr>
              <a:t>https://youtu.be/tArdjZOTVy0?si=NtLpfYEl402HdQeP</a:t>
            </a:r>
            <a:endParaRPr lang="es-PE" sz="1200"/>
          </a:p>
          <a:p>
            <a:endParaRPr lang="es-PE" sz="120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1155A4-79E9-435F-928B-7D0C4E2725C2}"/>
              </a:ext>
            </a:extLst>
          </p:cNvPr>
          <p:cNvSpPr txBox="1"/>
          <p:nvPr/>
        </p:nvSpPr>
        <p:spPr>
          <a:xfrm>
            <a:off x="6923592" y="1551837"/>
            <a:ext cx="42531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1. ¿De qué manera crees que el uso de la programación, como lo propone Antonio García, puede transformar positivamente un problema específico en tu entorno (ya sea personal, educativo o comunitario)?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74D584-8404-4E40-ACC5-C1B81F2A6E54}"/>
              </a:ext>
            </a:extLst>
          </p:cNvPr>
          <p:cNvSpPr txBox="1"/>
          <p:nvPr/>
        </p:nvSpPr>
        <p:spPr>
          <a:xfrm>
            <a:off x="1333539" y="1159772"/>
            <a:ext cx="460613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PE"/>
              <a:t>¿Cómo la programación transforma el mundo?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FF1904F-083D-4F50-AC6E-4C84206A2191}"/>
              </a:ext>
            </a:extLst>
          </p:cNvPr>
          <p:cNvSpPr txBox="1"/>
          <p:nvPr/>
        </p:nvSpPr>
        <p:spPr>
          <a:xfrm>
            <a:off x="6939259" y="3267341"/>
            <a:ext cx="42531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2. Según lo discutido en el video, la programación tiene un poder “global” cuando se pone al servicio de algo más grande que uno mismo. ¿Qué valores o intenciones (como colaboración, ética, inclusión) consideras que son esenciales para que ese poder se ejerza de manera responsable y efectiva?</a:t>
            </a:r>
          </a:p>
        </p:txBody>
      </p:sp>
    </p:spTree>
    <p:extLst>
      <p:ext uri="{BB962C8B-B14F-4D97-AF65-F5344CB8AC3E}">
        <p14:creationId xmlns:p14="http://schemas.microsoft.com/office/powerpoint/2010/main" val="16405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93AFD5E-3FE4-4574-B3FE-3325DF5686F3}"/>
              </a:ext>
            </a:extLst>
          </p:cNvPr>
          <p:cNvSpPr txBox="1"/>
          <p:nvPr/>
        </p:nvSpPr>
        <p:spPr>
          <a:xfrm>
            <a:off x="602877" y="1250029"/>
            <a:ext cx="706867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/>
              <a:t>Programar es como armar una figura de Lego siguiendo un instructivo.</a:t>
            </a:r>
            <a:endParaRPr lang="es-PE"/>
          </a:p>
        </p:txBody>
      </p:sp>
      <p:pic>
        <p:nvPicPr>
          <p:cNvPr id="12290" name="Picture 2" descr="Instrucciones de carro lego">
            <a:extLst>
              <a:ext uri="{FF2B5EF4-FFF2-40B4-BE49-F238E27FC236}">
                <a16:creationId xmlns:a16="http://schemas.microsoft.com/office/drawing/2014/main" id="{D7EFF705-4ED1-4FD8-B8D2-47C36165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"/>
          <a:stretch/>
        </p:blipFill>
        <p:spPr bwMode="auto">
          <a:xfrm>
            <a:off x="1315521" y="1864567"/>
            <a:ext cx="1864099" cy="44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2074A7-64EA-4A1A-99F8-CBDE40873242}"/>
              </a:ext>
            </a:extLst>
          </p:cNvPr>
          <p:cNvSpPr txBox="1"/>
          <p:nvPr/>
        </p:nvSpPr>
        <p:spPr>
          <a:xfrm>
            <a:off x="3566923" y="1864567"/>
            <a:ext cx="7660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Cada bloque de Lego representa una </a:t>
            </a:r>
            <a:r>
              <a:rPr lang="es-ES" sz="1600" b="1"/>
              <a:t>instrucción o acción específica</a:t>
            </a:r>
            <a:r>
              <a:rPr lang="es-ES" sz="1600"/>
              <a:t>. Para construir una figura (como un robot o una casa), necesitas: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07A8A4-323B-47C9-B254-7A451198B0AA}"/>
              </a:ext>
            </a:extLst>
          </p:cNvPr>
          <p:cNvSpPr txBox="1"/>
          <p:nvPr/>
        </p:nvSpPr>
        <p:spPr>
          <a:xfrm>
            <a:off x="5107820" y="4124870"/>
            <a:ext cx="61821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/>
              <a:t>3. Revisar y corregir errores:</a:t>
            </a:r>
            <a:r>
              <a:rPr lang="es-ES" sz="1800"/>
              <a:t> si colocas una pieza en el lugar equivocado, tendrás que desarmar y volver a empezar, tal como ocurre al depurar un programa.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EAFC1E-B4D4-448F-BAC1-CCA90D862BBE}"/>
              </a:ext>
            </a:extLst>
          </p:cNvPr>
          <p:cNvSpPr txBox="1"/>
          <p:nvPr/>
        </p:nvSpPr>
        <p:spPr>
          <a:xfrm>
            <a:off x="5088166" y="2551690"/>
            <a:ext cx="6201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s-ES" sz="1600" b="1"/>
              <a:t>Seguir un orden lógico:</a:t>
            </a:r>
            <a:r>
              <a:rPr lang="es-ES" sz="1600"/>
              <a:t> igual que en programación, los pasos deben seguir una secuencia correcta.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A126BC7-0DCD-4540-AEEB-CCEBF5A58830}"/>
              </a:ext>
            </a:extLst>
          </p:cNvPr>
          <p:cNvSpPr txBox="1"/>
          <p:nvPr/>
        </p:nvSpPr>
        <p:spPr>
          <a:xfrm>
            <a:off x="5088166" y="3242315"/>
            <a:ext cx="6201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/>
              <a:t>2. Usar las piezas adecuadas:</a:t>
            </a:r>
            <a:r>
              <a:rPr lang="es-ES" sz="1800"/>
              <a:t> como los bloques de código, cada pieza tiene una función específica.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6F3AC0-6D41-4C11-8E4F-5DF1F930AC03}"/>
              </a:ext>
            </a:extLst>
          </p:cNvPr>
          <p:cNvSpPr txBox="1"/>
          <p:nvPr/>
        </p:nvSpPr>
        <p:spPr>
          <a:xfrm>
            <a:off x="4535113" y="5293406"/>
            <a:ext cx="7068670" cy="83099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indent="358775" algn="just"/>
            <a:r>
              <a:rPr lang="es-ES" sz="1600"/>
              <a:t>Si estás construyendo un auto de Lego y colocas las ruedas antes del chasis, no funcionará. En programación, si escribes primero el resultado antes de definir los datos, el programa tampoco funcionará.</a:t>
            </a:r>
          </a:p>
        </p:txBody>
      </p:sp>
      <p:pic>
        <p:nvPicPr>
          <p:cNvPr id="18" name="Picture 3" descr="Libro abierto de dibujos animados con lápiz y lupa | Vector Premium">
            <a:extLst>
              <a:ext uri="{FF2B5EF4-FFF2-40B4-BE49-F238E27FC236}">
                <a16:creationId xmlns:a16="http://schemas.microsoft.com/office/drawing/2014/main" id="{47777B15-6C7B-4FEC-A1AC-E2AD8D6D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0" b="89681" l="8307" r="92812">
                        <a14:foregroundMark x1="8786" y1="26290" x2="8466" y2="34644"/>
                        <a14:foregroundMark x1="58466" y1="14005" x2="67093" y2="8600"/>
                        <a14:foregroundMark x1="67093" y1="8600" x2="73642" y2="9828"/>
                        <a14:foregroundMark x1="86901" y1="77887" x2="92812" y2="74201"/>
                        <a14:foregroundMark x1="40256" y1="58231" x2="36102" y2="29975"/>
                        <a14:foregroundMark x1="31789" y1="26781" x2="35942" y2="23833"/>
                        <a14:foregroundMark x1="55431" y1="18182" x2="55272" y2="32187"/>
                        <a14:foregroundMark x1="55272" y1="32187" x2="59904" y2="42998"/>
                        <a14:foregroundMark x1="59904" y1="42998" x2="68371" y2="50614"/>
                        <a14:foregroundMark x1="68371" y1="50614" x2="78115" y2="41032"/>
                        <a14:foregroundMark x1="78115" y1="41032" x2="76837" y2="21376"/>
                        <a14:foregroundMark x1="76837" y1="21376" x2="72045" y2="13759"/>
                        <a14:foregroundMark x1="40515" y1="19276" x2="41853" y2="19410"/>
                        <a14:foregroundMark x1="22736" y1="21354" x2="22045" y2="21867"/>
                        <a14:foregroundMark x1="63578" y1="55283" x2="69489" y2="57248"/>
                        <a14:backgroundMark x1="24121" y1="17936" x2="33546" y2="17445"/>
                        <a14:backgroundMark x1="33546" y1="17445" x2="36262" y2="15725"/>
                        <a14:backgroundMark x1="38498" y1="16953" x2="28435" y2="18919"/>
                        <a14:backgroundMark x1="28435" y1="18919" x2="24281" y2="16953"/>
                        <a14:backgroundMark x1="24281" y1="16953" x2="24760" y2="19410"/>
                        <a14:backgroundMark x1="22843" y1="20147" x2="23482" y2="17690"/>
                        <a14:backgroundMark x1="21246" y1="17199" x2="23163" y2="15725"/>
                        <a14:backgroundMark x1="38978" y1="16462" x2="38179" y2="16953"/>
                        <a14:backgroundMark x1="23962" y1="15233" x2="23003" y2="15233"/>
                        <a14:backgroundMark x1="38818" y1="17199" x2="38179" y2="16953"/>
                        <a14:backgroundMark x1="38179" y1="16953" x2="39457" y2="16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3742">
            <a:off x="4232438" y="4547330"/>
            <a:ext cx="614416" cy="5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3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oja de papel blanco vacía para cocinar receta. Página del menú en el fondo  de la cocina. ilustración | Vector Premium">
            <a:extLst>
              <a:ext uri="{FF2B5EF4-FFF2-40B4-BE49-F238E27FC236}">
                <a16:creationId xmlns:a16="http://schemas.microsoft.com/office/drawing/2014/main" id="{27552852-86EA-494F-9941-D38498B7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316"/>
            <a:ext cx="6768353" cy="56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4ED1DA-0F71-456A-8639-EBB7A77AF255}"/>
              </a:ext>
            </a:extLst>
          </p:cNvPr>
          <p:cNvSpPr txBox="1"/>
          <p:nvPr/>
        </p:nvSpPr>
        <p:spPr>
          <a:xfrm>
            <a:off x="3709815" y="1898396"/>
            <a:ext cx="2745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  <a:tabLst>
                <a:tab pos="0" algn="l"/>
                <a:tab pos="179388" algn="l"/>
              </a:tabLst>
            </a:pPr>
            <a:r>
              <a:rPr lang="es-ES" sz="1200" b="0" i="0">
                <a:solidFill>
                  <a:srgbClr val="4A4A4A"/>
                </a:solidFill>
                <a:effectLst/>
              </a:rPr>
              <a:t>En un </a:t>
            </a:r>
            <a:r>
              <a:rPr lang="es-ES" sz="1200" b="0" i="0" err="1">
                <a:solidFill>
                  <a:srgbClr val="4A4A4A"/>
                </a:solidFill>
                <a:effectLst/>
              </a:rPr>
              <a:t>bowl</a:t>
            </a:r>
            <a:r>
              <a:rPr lang="es-ES" sz="1200" b="0" i="0">
                <a:solidFill>
                  <a:srgbClr val="4A4A4A"/>
                </a:solidFill>
                <a:effectLst/>
              </a:rPr>
              <a:t> mezclar los huevos con el azúcar y la margarina. Batir unos 2 minutos.</a:t>
            </a:r>
            <a:br>
              <a:rPr lang="es-ES" sz="1200" b="0" i="0">
                <a:solidFill>
                  <a:srgbClr val="4A4A4A"/>
                </a:solidFill>
                <a:effectLst/>
                <a:latin typeface="noto-sans"/>
              </a:rPr>
            </a:br>
            <a:endParaRPr lang="es-PE" sz="12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0A93F5-397F-41B7-9A5A-E49EF43EC36E}"/>
              </a:ext>
            </a:extLst>
          </p:cNvPr>
          <p:cNvSpPr txBox="1"/>
          <p:nvPr/>
        </p:nvSpPr>
        <p:spPr>
          <a:xfrm>
            <a:off x="4087906" y="1554856"/>
            <a:ext cx="200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err="1">
                <a:solidFill>
                  <a:schemeClr val="accent6">
                    <a:lumMod val="50000"/>
                  </a:schemeClr>
                </a:solidFill>
              </a:rPr>
              <a:t>Keke</a:t>
            </a:r>
            <a:r>
              <a:rPr lang="es-PE" sz="1400" b="1">
                <a:solidFill>
                  <a:schemeClr val="accent6">
                    <a:lumMod val="50000"/>
                  </a:schemeClr>
                </a:solidFill>
              </a:rPr>
              <a:t> de vainilla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39ADA9-4366-4C78-844A-5654621484E1}"/>
              </a:ext>
            </a:extLst>
          </p:cNvPr>
          <p:cNvSpPr txBox="1"/>
          <p:nvPr/>
        </p:nvSpPr>
        <p:spPr>
          <a:xfrm>
            <a:off x="3672386" y="2463110"/>
            <a:ext cx="2561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tabLst>
                <a:tab pos="179388" algn="l"/>
              </a:tabLst>
            </a:pPr>
            <a:r>
              <a:rPr lang="es-ES" sz="1200" b="0" i="0">
                <a:solidFill>
                  <a:srgbClr val="4A4A4A"/>
                </a:solidFill>
                <a:effectLst/>
              </a:rPr>
              <a:t>2.Encender el horno a temperatura media.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0DCD2F-1F7A-4115-9EC2-BB7F7AB874FF}"/>
              </a:ext>
            </a:extLst>
          </p:cNvPr>
          <p:cNvSpPr txBox="1"/>
          <p:nvPr/>
        </p:nvSpPr>
        <p:spPr>
          <a:xfrm>
            <a:off x="3623079" y="2852678"/>
            <a:ext cx="26602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b="0" i="0" dirty="0">
                <a:solidFill>
                  <a:srgbClr val="4A4A4A"/>
                </a:solidFill>
                <a:effectLst/>
              </a:rPr>
              <a:t>3. Incorporar de a poco la harina cernida y la leche (lograr una consistencia como de leche condensada helada) y seguir batiendo unos 2 minutos.</a:t>
            </a:r>
          </a:p>
          <a:p>
            <a:pPr algn="just"/>
            <a:br>
              <a:rPr lang="es-ES" b="0" i="0" dirty="0">
                <a:solidFill>
                  <a:srgbClr val="4A4A4A"/>
                </a:solidFill>
                <a:effectLst/>
                <a:latin typeface="noto-sans"/>
              </a:rPr>
            </a:b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9906B56-FD18-4FAA-BCB2-94D09199638A}"/>
              </a:ext>
            </a:extLst>
          </p:cNvPr>
          <p:cNvSpPr txBox="1"/>
          <p:nvPr/>
        </p:nvSpPr>
        <p:spPr>
          <a:xfrm>
            <a:off x="3623079" y="3820055"/>
            <a:ext cx="27454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b="0" i="0" dirty="0">
                <a:solidFill>
                  <a:srgbClr val="4A4A4A"/>
                </a:solidFill>
                <a:effectLst/>
              </a:rPr>
              <a:t>4. Al final incorporar el polvo de hornear y la esencia para aromatizar y saborizar que prefiera (1 cucharadita de ralladura de limón o 1 cucharadita de canela en polvo, </a:t>
            </a:r>
            <a:r>
              <a:rPr lang="es-ES" sz="1200" b="0" i="0" dirty="0" err="1">
                <a:solidFill>
                  <a:srgbClr val="4A4A4A"/>
                </a:solidFill>
                <a:effectLst/>
              </a:rPr>
              <a:t>etc</a:t>
            </a:r>
            <a:r>
              <a:rPr lang="es-ES" sz="1200" b="0" i="0" dirty="0">
                <a:solidFill>
                  <a:srgbClr val="4A4A4A"/>
                </a:solidFill>
                <a:effectLst/>
              </a:rPr>
              <a:t>).</a:t>
            </a:r>
          </a:p>
          <a:p>
            <a:pPr algn="just"/>
            <a:br>
              <a:rPr lang="es-ES" sz="1400" b="0" i="0" dirty="0">
                <a:solidFill>
                  <a:srgbClr val="4A4A4A"/>
                </a:solidFill>
                <a:effectLst/>
                <a:latin typeface="noto-sans"/>
              </a:rPr>
            </a:br>
            <a:endParaRPr lang="es-PE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112557C-D266-40BA-8337-92552B2C9AC6}"/>
              </a:ext>
            </a:extLst>
          </p:cNvPr>
          <p:cNvSpPr txBox="1"/>
          <p:nvPr/>
        </p:nvSpPr>
        <p:spPr>
          <a:xfrm>
            <a:off x="3577134" y="4793657"/>
            <a:ext cx="275216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200" b="0" i="0" dirty="0">
                <a:solidFill>
                  <a:srgbClr val="4A4A4A"/>
                </a:solidFill>
                <a:effectLst/>
                <a:latin typeface="noto-sans"/>
              </a:rPr>
              <a:t>5. En un molde enmantequillado verter la mezcla y llevar al horno que ya se encuentra precalentado por unos 45 minutos(Si puede elegir, 25 minutos en llama ascendente y 20 minutos en llama envolvente).</a:t>
            </a:r>
          </a:p>
          <a:p>
            <a:pPr algn="just"/>
            <a:br>
              <a:rPr lang="es-ES" sz="1600" dirty="0"/>
            </a:br>
            <a:endParaRPr lang="es-PE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24B76F-CF03-4811-868E-25C23E4D455D}"/>
              </a:ext>
            </a:extLst>
          </p:cNvPr>
          <p:cNvSpPr txBox="1"/>
          <p:nvPr/>
        </p:nvSpPr>
        <p:spPr>
          <a:xfrm>
            <a:off x="7258368" y="1801390"/>
            <a:ext cx="369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/>
              <a:t>Así como una receta indica paso a paso qué ingredientes usar y en qué orden para preparar un platillo, programar consiste en escribir instrucciones precisas para que la computadora realice una tarea.</a:t>
            </a:r>
            <a:endParaRPr lang="es-PE" sz="160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31B891-F9D9-4F8D-8A54-2832F0B6E55D}"/>
              </a:ext>
            </a:extLst>
          </p:cNvPr>
          <p:cNvSpPr txBox="1"/>
          <p:nvPr/>
        </p:nvSpPr>
        <p:spPr>
          <a:xfrm>
            <a:off x="7258369" y="3635875"/>
            <a:ext cx="36929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/>
              <a:t>Si olvidas un paso en la receta (como prender el horno al tiempo indicado en la receta), el pastel no se cocinará bien. Lo mismo pasa en programación: si omites una instrucción, el programa no funcionará correctamente.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2D28C4-2442-4B74-84FF-851228763A1E}"/>
              </a:ext>
            </a:extLst>
          </p:cNvPr>
          <p:cNvSpPr txBox="1"/>
          <p:nvPr/>
        </p:nvSpPr>
        <p:spPr>
          <a:xfrm>
            <a:off x="493431" y="1185524"/>
            <a:ext cx="391533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/>
              <a:t>Programar es como escribir una receta.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202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R="601345" algn="l">
          <a:tabLst>
            <a:tab pos="858520" algn="l"/>
            <a:tab pos="1100455" algn="l"/>
          </a:tabLst>
          <a:defRPr sz="1400" b="1" dirty="0">
            <a:solidFill>
              <a:schemeClr val="accent6">
                <a:lumMod val="75000"/>
              </a:schemeClr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2188</Words>
  <Application>Microsoft Office PowerPoint</Application>
  <PresentationFormat>Panorámica</PresentationFormat>
  <Paragraphs>170</Paragraphs>
  <Slides>29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1" baseType="lpstr">
      <vt:lpstr>MS Gothic</vt:lpstr>
      <vt:lpstr>MS Mincho</vt:lpstr>
      <vt:lpstr>Antique Olive Compact</vt:lpstr>
      <vt:lpstr>Aptos</vt:lpstr>
      <vt:lpstr>Arial</vt:lpstr>
      <vt:lpstr>Arial MT</vt:lpstr>
      <vt:lpstr>Calibri</vt:lpstr>
      <vt:lpstr>Cambria</vt:lpstr>
      <vt:lpstr>Gotham</vt:lpstr>
      <vt:lpstr>noto-sans</vt:lpstr>
      <vt:lpstr>Segoe UI Emoji</vt:lpstr>
      <vt:lpstr>Tema de Office</vt:lpstr>
      <vt:lpstr>Fabrica de programadores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Lógica (sin código)</dc:title>
  <dc:creator>ESCUELAS DIGITALES11</dc:creator>
  <cp:lastModifiedBy>kevin condor chavez</cp:lastModifiedBy>
  <cp:revision>2</cp:revision>
  <dcterms:created xsi:type="dcterms:W3CDTF">2025-07-02T13:27:33Z</dcterms:created>
  <dcterms:modified xsi:type="dcterms:W3CDTF">2025-07-21T18:40:40Z</dcterms:modified>
</cp:coreProperties>
</file>